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26"/>
  </p:notesMasterIdLst>
  <p:sldIdLst>
    <p:sldId id="300" r:id="rId2"/>
    <p:sldId id="376" r:id="rId3"/>
    <p:sldId id="402" r:id="rId4"/>
    <p:sldId id="395" r:id="rId5"/>
    <p:sldId id="396" r:id="rId6"/>
    <p:sldId id="397" r:id="rId7"/>
    <p:sldId id="383" r:id="rId8"/>
    <p:sldId id="384" r:id="rId9"/>
    <p:sldId id="387" r:id="rId10"/>
    <p:sldId id="398" r:id="rId11"/>
    <p:sldId id="386" r:id="rId12"/>
    <p:sldId id="385" r:id="rId13"/>
    <p:sldId id="388" r:id="rId14"/>
    <p:sldId id="389" r:id="rId15"/>
    <p:sldId id="282" r:id="rId16"/>
    <p:sldId id="403" r:id="rId17"/>
    <p:sldId id="394" r:id="rId18"/>
    <p:sldId id="404" r:id="rId19"/>
    <p:sldId id="393" r:id="rId20"/>
    <p:sldId id="390" r:id="rId21"/>
    <p:sldId id="283" r:id="rId22"/>
    <p:sldId id="392" r:id="rId23"/>
    <p:sldId id="406" r:id="rId24"/>
    <p:sldId id="40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2292" autoAdjust="0"/>
  </p:normalViewPr>
  <p:slideViewPr>
    <p:cSldViewPr>
      <p:cViewPr varScale="1">
        <p:scale>
          <a:sx n="49" d="100"/>
          <a:sy n="49" d="100"/>
        </p:scale>
        <p:origin x="1301" y="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a:effectLst/>
        </p:spPr>
      </p:sp>
      <p:sp>
        <p:nvSpPr>
          <p:cNvPr id="3074"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nl-NL"/>
          </a:p>
        </p:txBody>
      </p:sp>
      <p:sp>
        <p:nvSpPr>
          <p:cNvPr id="3075"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Lucida Sans Unicode" charset="0"/>
              </a:defRPr>
            </a:lvl1pPr>
          </a:lstStyle>
          <a:p>
            <a:endParaRPr lang="nl-NL"/>
          </a:p>
        </p:txBody>
      </p:sp>
      <p:sp>
        <p:nvSpPr>
          <p:cNvPr id="3076"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Lucida Sans Unicode" charset="0"/>
              </a:defRPr>
            </a:lvl1pPr>
          </a:lstStyle>
          <a:p>
            <a:endParaRPr lang="nl-NL"/>
          </a:p>
        </p:txBody>
      </p:sp>
      <p:sp>
        <p:nvSpPr>
          <p:cNvPr id="3077"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Lucida Sans Unicode" charset="0"/>
              </a:defRPr>
            </a:lvl1pPr>
          </a:lstStyle>
          <a:p>
            <a:endParaRPr lang="nl-NL"/>
          </a:p>
        </p:txBody>
      </p:sp>
      <p:sp>
        <p:nvSpPr>
          <p:cNvPr id="3078"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Lucida Sans Unicode" charset="0"/>
              </a:defRPr>
            </a:lvl1pPr>
          </a:lstStyle>
          <a:p>
            <a:fld id="{5F8CF6F3-3C94-4623-912E-0E40E32E15DB}" type="slidenum">
              <a:rPr lang="nl-NL"/>
              <a:pPr/>
              <a:t>‹nr.›</a:t>
            </a:fld>
            <a:endParaRPr lang="nl-NL"/>
          </a:p>
        </p:txBody>
      </p:sp>
    </p:spTree>
    <p:extLst>
      <p:ext uri="{BB962C8B-B14F-4D97-AF65-F5344CB8AC3E}">
        <p14:creationId xmlns:p14="http://schemas.microsoft.com/office/powerpoint/2010/main" val="22265639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0"/>
          </p:nvPr>
        </p:nvSpPr>
        <p:spPr/>
        <p:txBody>
          <a:bodyPr/>
          <a:lstStyle/>
          <a:p>
            <a:fld id="{5F8CF6F3-3C94-4623-912E-0E40E32E15DB}" type="slidenum">
              <a:rPr lang="nl-NL" smtClean="0"/>
              <a:pPr/>
              <a:t>2</a:t>
            </a:fld>
            <a:endParaRPr lang="nl-NL"/>
          </a:p>
        </p:txBody>
      </p:sp>
    </p:spTree>
    <p:extLst>
      <p:ext uri="{BB962C8B-B14F-4D97-AF65-F5344CB8AC3E}">
        <p14:creationId xmlns:p14="http://schemas.microsoft.com/office/powerpoint/2010/main" val="197913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greenstickfractuur, twijgbreuk of vouwfractuur is een bijzonder type botbreuk die met name bij polsfracturen bij jonge kinderen gezien wordt. Bij een greenstickfractuur is het bot niet geheel doorgebroken maar zit aan de ene zijde van het bot een knikje en aan de andere zijde is de cortex </a:t>
            </a:r>
            <a:r>
              <a:rPr lang="nl-NL" dirty="0" err="1"/>
              <a:t>onderboken</a:t>
            </a:r>
            <a:r>
              <a:rPr lang="nl-NL" dirty="0"/>
              <a:t>. Het is te vergelijken met het doorbreken van een vers twijgje of takje. Aan de kant waarnaar men toe buigt ontstaat een knikje (of bobbeltje) en blijft de schors intact, aan de andere zijde breekt het twijgje open en raakt de schors beschadigd en ziet men scherpe houtsplinters. De schors is te vergelijken met de buitenste laag van het bot. Meestal is de standsafwijking gering en is het niet nodig om de stand door repositie te corrigeren. </a:t>
            </a:r>
          </a:p>
        </p:txBody>
      </p:sp>
      <p:sp>
        <p:nvSpPr>
          <p:cNvPr id="4" name="Tijdelijke aanduiding voor dianummer 3"/>
          <p:cNvSpPr>
            <a:spLocks noGrp="1"/>
          </p:cNvSpPr>
          <p:nvPr>
            <p:ph type="sldNum"/>
          </p:nvPr>
        </p:nvSpPr>
        <p:spPr/>
        <p:txBody>
          <a:bodyPr/>
          <a:lstStyle/>
          <a:p>
            <a:fld id="{5F8CF6F3-3C94-4623-912E-0E40E32E15DB}" type="slidenum">
              <a:rPr lang="nl-NL" smtClean="0"/>
              <a:pPr/>
              <a:t>18</a:t>
            </a:fld>
            <a:endParaRPr lang="nl-NL"/>
          </a:p>
        </p:txBody>
      </p:sp>
    </p:spTree>
    <p:extLst>
      <p:ext uri="{BB962C8B-B14F-4D97-AF65-F5344CB8AC3E}">
        <p14:creationId xmlns:p14="http://schemas.microsoft.com/office/powerpoint/2010/main" val="34482057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97FB379-ED27-47FE-8BED-1E75705A302A}" type="datetime1">
              <a:rPr lang="nl-NL" smtClean="0"/>
              <a:t>15-10-2018</a:t>
            </a:fld>
            <a:endParaRPr lang="nl-NL"/>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60B53E9E-D1A4-4F6D-9314-E87CF52C080A}" type="slidenum">
              <a:rPr lang="nl-NL" smtClean="0"/>
              <a:pPr/>
              <a:t>‹nr.›</a:t>
            </a:fld>
            <a:endParaRPr lang="nl-NL"/>
          </a:p>
        </p:txBody>
      </p:sp>
    </p:spTree>
    <p:extLst>
      <p:ext uri="{BB962C8B-B14F-4D97-AF65-F5344CB8AC3E}">
        <p14:creationId xmlns:p14="http://schemas.microsoft.com/office/powerpoint/2010/main" val="365542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98D8B9C-9902-4634-99C8-946E8927B6FD}" type="datetime1">
              <a:rPr lang="nl-NL" smtClean="0"/>
              <a:t>15-10-2018</a:t>
            </a:fld>
            <a:endParaRPr lang="nl-NL"/>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2FE2E4-11B7-48D1-AA2D-0A3991933C64}" type="slidenum">
              <a:rPr lang="nl-NL" smtClean="0"/>
              <a:pPr/>
              <a:t>‹nr.›</a:t>
            </a:fld>
            <a:endParaRPr lang="nl-NL"/>
          </a:p>
        </p:txBody>
      </p:sp>
    </p:spTree>
    <p:extLst>
      <p:ext uri="{BB962C8B-B14F-4D97-AF65-F5344CB8AC3E}">
        <p14:creationId xmlns:p14="http://schemas.microsoft.com/office/powerpoint/2010/main" val="236989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nl-NL"/>
              <a:t>Klik om stijl te bewerken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EB8922E-9AAF-452A-8A2C-C240A8E6BDAF}" type="datetime1">
              <a:rPr lang="nl-NL" smtClean="0"/>
              <a:t>15-10-2018</a:t>
            </a:fld>
            <a:endParaRPr lang="nl-NL"/>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BAE07B-3D2F-4D16-978D-005918A999C2}" type="slidenum">
              <a:rPr lang="nl-NL" smtClean="0"/>
              <a:pPr/>
              <a:t>‹nr.›</a:t>
            </a:fld>
            <a:endParaRPr lang="nl-NL"/>
          </a:p>
        </p:txBody>
      </p:sp>
    </p:spTree>
    <p:extLst>
      <p:ext uri="{BB962C8B-B14F-4D97-AF65-F5344CB8AC3E}">
        <p14:creationId xmlns:p14="http://schemas.microsoft.com/office/powerpoint/2010/main" val="101933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8B42355-C033-4499-AE47-B409185BF348}" type="datetime1">
              <a:rPr lang="nl-NL" smtClean="0"/>
              <a:t>15-10-2018</a:t>
            </a:fld>
            <a:endParaRPr lang="nl-NL"/>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36F75D-1337-4E0D-B081-1D0EC6FA59C6}" type="slidenum">
              <a:rPr lang="nl-NL" smtClean="0"/>
              <a:pPr/>
              <a:t>‹nr.›</a:t>
            </a:fld>
            <a:endParaRPr lang="nl-NL"/>
          </a:p>
        </p:txBody>
      </p:sp>
    </p:spTree>
    <p:extLst>
      <p:ext uri="{BB962C8B-B14F-4D97-AF65-F5344CB8AC3E}">
        <p14:creationId xmlns:p14="http://schemas.microsoft.com/office/powerpoint/2010/main" val="85160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nl-NL"/>
              <a:t>Klik om stijl te bewerken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B11CBBA1-7E4B-4E67-9D90-B5AE38209BC7}" type="datetime1">
              <a:rPr lang="nl-NL" smtClean="0"/>
              <a:t>15-10-2018</a:t>
            </a:fld>
            <a:endParaRPr lang="nl-NL"/>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3D5D143D-E15C-4746-8FB6-8DB2BC71628E}" type="slidenum">
              <a:rPr lang="nl-NL" smtClean="0"/>
              <a:pPr/>
              <a:t>‹nr.›</a:t>
            </a:fld>
            <a:endParaRPr lang="nl-NL"/>
          </a:p>
        </p:txBody>
      </p:sp>
    </p:spTree>
    <p:extLst>
      <p:ext uri="{BB962C8B-B14F-4D97-AF65-F5344CB8AC3E}">
        <p14:creationId xmlns:p14="http://schemas.microsoft.com/office/powerpoint/2010/main" val="92551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94B0834-65A8-4BCB-A49B-2E9B68A2A7DC}" type="datetime1">
              <a:rPr lang="nl-NL" smtClean="0"/>
              <a:t>15-10-2018</a:t>
            </a:fld>
            <a:endParaRPr lang="nl-N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04BA5-D834-45AD-A90A-84128B8944E0}" type="slidenum">
              <a:rPr lang="nl-NL" smtClean="0"/>
              <a:pPr/>
              <a:t>‹nr.›</a:t>
            </a:fld>
            <a:endParaRPr lang="nl-NL"/>
          </a:p>
        </p:txBody>
      </p:sp>
    </p:spTree>
    <p:extLst>
      <p:ext uri="{BB962C8B-B14F-4D97-AF65-F5344CB8AC3E}">
        <p14:creationId xmlns:p14="http://schemas.microsoft.com/office/powerpoint/2010/main" val="2392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C62CAE3-D9DE-456F-B441-3CD0AEE30227}" type="datetime1">
              <a:rPr lang="nl-NL" smtClean="0"/>
              <a:t>15-10-2018</a:t>
            </a:fld>
            <a:endParaRPr lang="nl-NL"/>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5533A0-0C9F-4FBC-AF42-53ABC8939DCC}" type="slidenum">
              <a:rPr lang="nl-NL" smtClean="0"/>
              <a:pPr/>
              <a:t>‹nr.›</a:t>
            </a:fld>
            <a:endParaRPr lang="nl-NL"/>
          </a:p>
        </p:txBody>
      </p:sp>
    </p:spTree>
    <p:extLst>
      <p:ext uri="{BB962C8B-B14F-4D97-AF65-F5344CB8AC3E}">
        <p14:creationId xmlns:p14="http://schemas.microsoft.com/office/powerpoint/2010/main" val="176019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EAAC7B8C-F2EA-4EFA-BCA8-1AB4DBD26390}" type="datetime1">
              <a:rPr lang="nl-NL" smtClean="0"/>
              <a:t>15-10-2018</a:t>
            </a:fld>
            <a:endParaRPr lang="nl-NL"/>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15C5EFB5-B688-4239-8192-51B71E010652}" type="slidenum">
              <a:rPr lang="nl-NL" smtClean="0"/>
              <a:pPr/>
              <a:t>‹nr.›</a:t>
            </a:fld>
            <a:endParaRPr lang="nl-NL"/>
          </a:p>
        </p:txBody>
      </p:sp>
    </p:spTree>
    <p:extLst>
      <p:ext uri="{BB962C8B-B14F-4D97-AF65-F5344CB8AC3E}">
        <p14:creationId xmlns:p14="http://schemas.microsoft.com/office/powerpoint/2010/main" val="243145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3547B-ABDE-422E-9E28-D699D5F46801}" type="datetime1">
              <a:rPr lang="nl-NL" smtClean="0"/>
              <a:t>15-10-2018</a:t>
            </a:fld>
            <a:endParaRPr lang="nl-NL"/>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EFE8B9-60C6-4BDE-9C6F-A098CF7C10E3}" type="slidenum">
              <a:rPr lang="nl-NL" smtClean="0"/>
              <a:pPr/>
              <a:t>‹nr.›</a:t>
            </a:fld>
            <a:endParaRPr lang="nl-NL"/>
          </a:p>
        </p:txBody>
      </p:sp>
    </p:spTree>
    <p:extLst>
      <p:ext uri="{BB962C8B-B14F-4D97-AF65-F5344CB8AC3E}">
        <p14:creationId xmlns:p14="http://schemas.microsoft.com/office/powerpoint/2010/main" val="1788494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8FB80534-592A-4CF6-8A94-0AD291F7D59D}" type="datetime1">
              <a:rPr lang="nl-NL" smtClean="0"/>
              <a:t>15-10-2018</a:t>
            </a:fld>
            <a:endParaRPr lang="nl-NL"/>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D758D84F-DB7B-46D5-8EA5-2A6B3C07587B}" type="slidenum">
              <a:rPr lang="nl-NL" smtClean="0"/>
              <a:pPr/>
              <a:t>‹nr.›</a:t>
            </a:fld>
            <a:endParaRPr lang="nl-NL"/>
          </a:p>
        </p:txBody>
      </p:sp>
    </p:spTree>
    <p:extLst>
      <p:ext uri="{BB962C8B-B14F-4D97-AF65-F5344CB8AC3E}">
        <p14:creationId xmlns:p14="http://schemas.microsoft.com/office/powerpoint/2010/main" val="130138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1D39ED8F-73EE-4BE0-A888-11FF5B274A72}" type="datetime1">
              <a:rPr lang="nl-NL" smtClean="0"/>
              <a:t>15-10-2018</a:t>
            </a:fld>
            <a:endParaRPr lang="nl-NL"/>
          </a:p>
        </p:txBody>
      </p:sp>
      <p:sp>
        <p:nvSpPr>
          <p:cNvPr id="10" name="Slide Number Placeholder 9"/>
          <p:cNvSpPr>
            <a:spLocks noGrp="1"/>
          </p:cNvSpPr>
          <p:nvPr>
            <p:ph type="sldNum" sz="quarter" idx="12"/>
          </p:nvPr>
        </p:nvSpPr>
        <p:spPr/>
        <p:txBody>
          <a:bodyPr/>
          <a:lstStyle/>
          <a:p>
            <a:fld id="{BD550A24-C5D6-48C3-90A5-B60450389E14}" type="slidenum">
              <a:rPr lang="nl-NL" smtClean="0"/>
              <a:pPr/>
              <a:t>‹nr.›</a:t>
            </a:fld>
            <a:endParaRPr lang="nl-NL"/>
          </a:p>
        </p:txBody>
      </p:sp>
    </p:spTree>
    <p:extLst>
      <p:ext uri="{BB962C8B-B14F-4D97-AF65-F5344CB8AC3E}">
        <p14:creationId xmlns:p14="http://schemas.microsoft.com/office/powerpoint/2010/main" val="152976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6887173-2EC2-4896-9AB0-3442E228EC69}" type="datetime1">
              <a:rPr lang="nl-NL" smtClean="0"/>
              <a:t>15-10-2018</a:t>
            </a:fld>
            <a:endParaRPr lang="nl-NL"/>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8360980B-062A-425F-AC78-E24BDDCF5EF4}" type="slidenum">
              <a:rPr lang="nl-NL" smtClean="0"/>
              <a:pPr/>
              <a:t>‹nr.›</a:t>
            </a:fld>
            <a:endParaRPr lang="nl-NL"/>
          </a:p>
        </p:txBody>
      </p:sp>
    </p:spTree>
    <p:extLst>
      <p:ext uri="{BB962C8B-B14F-4D97-AF65-F5344CB8AC3E}">
        <p14:creationId xmlns:p14="http://schemas.microsoft.com/office/powerpoint/2010/main" val="22275930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sz="3600" b="1" dirty="0">
                <a:latin typeface="Arial" pitchFamily="34" charset="0"/>
                <a:cs typeface="Arial" pitchFamily="34" charset="0"/>
              </a:rPr>
              <a:t>Letsels van het bewegingsapparaat</a:t>
            </a:r>
          </a:p>
        </p:txBody>
      </p:sp>
      <p:sp>
        <p:nvSpPr>
          <p:cNvPr id="6" name="Ondertitel 5"/>
          <p:cNvSpPr>
            <a:spLocks noGrp="1"/>
          </p:cNvSpPr>
          <p:nvPr>
            <p:ph type="subTitle" idx="1"/>
          </p:nvPr>
        </p:nvSpPr>
        <p:spPr>
          <a:xfrm>
            <a:off x="802386" y="4336695"/>
            <a:ext cx="7645146" cy="1069848"/>
          </a:xfrm>
        </p:spPr>
        <p:txBody>
          <a:bodyPr>
            <a:noAutofit/>
          </a:bodyPr>
          <a:lstStyle/>
          <a:p>
            <a:r>
              <a:rPr lang="nl-NL" sz="2400" dirty="0"/>
              <a:t>Kneuzingen en verstuikingen, </a:t>
            </a:r>
          </a:p>
          <a:p>
            <a:r>
              <a:rPr lang="nl-NL" sz="2400" dirty="0"/>
              <a:t>ontwrichting, botbreuken </a:t>
            </a:r>
          </a:p>
          <a:p>
            <a:endParaRPr lang="nl-NL" sz="2400" dirty="0"/>
          </a:p>
          <a:p>
            <a:r>
              <a:rPr lang="nl-NL" sz="2400" dirty="0"/>
              <a:t>Bouke Cuperus</a:t>
            </a:r>
          </a:p>
        </p:txBody>
      </p:sp>
      <p:sp>
        <p:nvSpPr>
          <p:cNvPr id="4" name="Tijdelijke aanduiding voor datum 3"/>
          <p:cNvSpPr>
            <a:spLocks noGrp="1"/>
          </p:cNvSpPr>
          <p:nvPr>
            <p:ph type="dt" sz="half" idx="10"/>
          </p:nvPr>
        </p:nvSpPr>
        <p:spPr/>
        <p:txBody>
          <a:bodyPr/>
          <a:lstStyle/>
          <a:p>
            <a:fld id="{69AA180D-4F90-4960-9B83-A5227A3BFE49}" type="datetime1">
              <a:rPr lang="nl-NL" smtClean="0"/>
              <a:t>15-10-2018</a:t>
            </a:fld>
            <a:endParaRPr lang="nl-NL"/>
          </a:p>
        </p:txBody>
      </p:sp>
      <p:pic>
        <p:nvPicPr>
          <p:cNvPr id="2" name="Afbeelding 1">
            <a:extLst>
              <a:ext uri="{FF2B5EF4-FFF2-40B4-BE49-F238E27FC236}">
                <a16:creationId xmlns:a16="http://schemas.microsoft.com/office/drawing/2014/main" id="{9023034D-27BD-453D-8A01-318198A5CA34}"/>
              </a:ext>
            </a:extLst>
          </p:cNvPr>
          <p:cNvPicPr>
            <a:picLocks noChangeAspect="1"/>
          </p:cNvPicPr>
          <p:nvPr/>
        </p:nvPicPr>
        <p:blipFill>
          <a:blip r:embed="rId2"/>
          <a:stretch>
            <a:fillRect/>
          </a:stretch>
        </p:blipFill>
        <p:spPr>
          <a:xfrm>
            <a:off x="6372200" y="1905414"/>
            <a:ext cx="1826491" cy="18264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0D96F-BE7B-4AD6-999F-20B95915921E}"/>
              </a:ext>
            </a:extLst>
          </p:cNvPr>
          <p:cNvSpPr>
            <a:spLocks noGrp="1"/>
          </p:cNvSpPr>
          <p:nvPr>
            <p:ph type="title"/>
          </p:nvPr>
        </p:nvSpPr>
        <p:spPr/>
        <p:txBody>
          <a:bodyPr/>
          <a:lstStyle/>
          <a:p>
            <a:r>
              <a:rPr lang="nl-NL" dirty="0"/>
              <a:t>Kneuzing</a:t>
            </a:r>
          </a:p>
        </p:txBody>
      </p:sp>
      <p:sp>
        <p:nvSpPr>
          <p:cNvPr id="3" name="Tijdelijke aanduiding voor inhoud 2">
            <a:extLst>
              <a:ext uri="{FF2B5EF4-FFF2-40B4-BE49-F238E27FC236}">
                <a16:creationId xmlns:a16="http://schemas.microsoft.com/office/drawing/2014/main" id="{957A7653-DB45-40B8-9576-34DB95FC3FB0}"/>
              </a:ext>
            </a:extLst>
          </p:cNvPr>
          <p:cNvSpPr>
            <a:spLocks noGrp="1"/>
          </p:cNvSpPr>
          <p:nvPr>
            <p:ph idx="1"/>
          </p:nvPr>
        </p:nvSpPr>
        <p:spPr/>
        <p:txBody>
          <a:bodyPr/>
          <a:lstStyle/>
          <a:p>
            <a:pPr marL="0" lvl="0" indent="0">
              <a:buClr>
                <a:srgbClr val="D34817">
                  <a:lumMod val="75000"/>
                </a:srgbClr>
              </a:buClr>
              <a:buNone/>
            </a:pPr>
            <a:r>
              <a:rPr lang="nl-NL" sz="2400" dirty="0">
                <a:solidFill>
                  <a:prstClr val="black"/>
                </a:solidFill>
                <a:latin typeface="Arial" panose="020B0604020202020204" pitchFamily="34" charset="0"/>
                <a:cs typeface="Arial" panose="020B0604020202020204" pitchFamily="34" charset="0"/>
              </a:rPr>
              <a:t>Kneuzing beschadiging van de weke delen. </a:t>
            </a:r>
          </a:p>
          <a:p>
            <a:pPr marL="0" lvl="0" indent="0">
              <a:buClr>
                <a:srgbClr val="D34817">
                  <a:lumMod val="75000"/>
                </a:srgbClr>
              </a:buClr>
              <a:buNone/>
            </a:pPr>
            <a:r>
              <a:rPr lang="nl-NL" sz="2400" dirty="0">
                <a:solidFill>
                  <a:prstClr val="black"/>
                </a:solidFill>
                <a:latin typeface="Arial" panose="020B0604020202020204" pitchFamily="34" charset="0"/>
                <a:cs typeface="Arial" panose="020B0604020202020204" pitchFamily="34" charset="0"/>
              </a:rPr>
              <a:t>Oorzaak: slag of stoot, beklemming of door vallen. </a:t>
            </a:r>
          </a:p>
          <a:p>
            <a:pPr marL="0" lvl="0" indent="0">
              <a:buClr>
                <a:srgbClr val="D34817">
                  <a:lumMod val="75000"/>
                </a:srgbClr>
              </a:buClr>
              <a:buNone/>
            </a:pPr>
            <a:r>
              <a:rPr lang="nl-NL" sz="2400" dirty="0">
                <a:solidFill>
                  <a:prstClr val="black"/>
                </a:solidFill>
                <a:latin typeface="Arial" panose="020B0604020202020204" pitchFamily="34" charset="0"/>
                <a:cs typeface="Arial" panose="020B0604020202020204" pitchFamily="34" charset="0"/>
              </a:rPr>
              <a:t>Onderhuids weefsel kan beschadigd raken.</a:t>
            </a:r>
          </a:p>
          <a:p>
            <a:pPr marL="0" lvl="0" indent="0">
              <a:buClr>
                <a:srgbClr val="D34817">
                  <a:lumMod val="75000"/>
                </a:srgbClr>
              </a:buClr>
              <a:buNone/>
            </a:pPr>
            <a:r>
              <a:rPr lang="nl-NL" sz="2400" dirty="0">
                <a:solidFill>
                  <a:prstClr val="black"/>
                </a:solidFill>
                <a:latin typeface="Arial" panose="020B0604020202020204" pitchFamily="34" charset="0"/>
                <a:cs typeface="Arial" panose="020B0604020202020204" pitchFamily="34" charset="0"/>
              </a:rPr>
              <a:t>Hierdoor scheuren bloedvaatjes terwijl de huid </a:t>
            </a:r>
          </a:p>
          <a:p>
            <a:pPr marL="0" lvl="0" indent="0">
              <a:buClr>
                <a:srgbClr val="D34817">
                  <a:lumMod val="75000"/>
                </a:srgbClr>
              </a:buClr>
              <a:buNone/>
            </a:pPr>
            <a:r>
              <a:rPr lang="nl-NL" sz="2400" dirty="0">
                <a:solidFill>
                  <a:prstClr val="black"/>
                </a:solidFill>
                <a:latin typeface="Arial" panose="020B0604020202020204" pitchFamily="34" charset="0"/>
                <a:cs typeface="Arial" panose="020B0604020202020204" pitchFamily="34" charset="0"/>
              </a:rPr>
              <a:t>intact blijft.</a:t>
            </a:r>
          </a:p>
          <a:p>
            <a:endParaRPr lang="nl-NL" dirty="0"/>
          </a:p>
        </p:txBody>
      </p:sp>
      <p:sp>
        <p:nvSpPr>
          <p:cNvPr id="4" name="Tijdelijke aanduiding voor datum 3">
            <a:extLst>
              <a:ext uri="{FF2B5EF4-FFF2-40B4-BE49-F238E27FC236}">
                <a16:creationId xmlns:a16="http://schemas.microsoft.com/office/drawing/2014/main" id="{C43DC3A3-DE8F-442F-8CCE-7EBD0168E2BA}"/>
              </a:ext>
            </a:extLst>
          </p:cNvPr>
          <p:cNvSpPr>
            <a:spLocks noGrp="1"/>
          </p:cNvSpPr>
          <p:nvPr>
            <p:ph type="dt" sz="half" idx="10"/>
          </p:nvPr>
        </p:nvSpPr>
        <p:spPr/>
        <p:txBody>
          <a:bodyPr/>
          <a:lstStyle/>
          <a:p>
            <a:fld id="{1084E3C4-1F80-4E3C-89C2-9DD4F869F777}" type="datetime1">
              <a:rPr lang="nl-NL" smtClean="0"/>
              <a:t>15-10-2018</a:t>
            </a:fld>
            <a:endParaRPr lang="nl-NL"/>
          </a:p>
        </p:txBody>
      </p:sp>
    </p:spTree>
    <p:extLst>
      <p:ext uri="{BB962C8B-B14F-4D97-AF65-F5344CB8AC3E}">
        <p14:creationId xmlns:p14="http://schemas.microsoft.com/office/powerpoint/2010/main" val="415836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484632"/>
            <a:ext cx="7772400" cy="962867"/>
          </a:xfrm>
        </p:spPr>
        <p:txBody>
          <a:bodyPr/>
          <a:lstStyle/>
          <a:p>
            <a:r>
              <a:rPr lang="nl-NL" sz="3200" b="1" dirty="0">
                <a:latin typeface="Arial" panose="020B0604020202020204" pitchFamily="34" charset="0"/>
                <a:cs typeface="Arial" panose="020B0604020202020204" pitchFamily="34" charset="0"/>
              </a:rPr>
              <a:t>Voorbeelden van kneuzingen</a:t>
            </a:r>
          </a:p>
        </p:txBody>
      </p:sp>
      <p:pic>
        <p:nvPicPr>
          <p:cNvPr id="7" name="Tijdelijke aanduiding voor inhou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628800"/>
            <a:ext cx="2505075" cy="1819275"/>
          </a:xfrm>
        </p:spPr>
      </p:pic>
      <p:sp>
        <p:nvSpPr>
          <p:cNvPr id="4" name="Tijdelijke aanduiding voor datum 3"/>
          <p:cNvSpPr>
            <a:spLocks noGrp="1"/>
          </p:cNvSpPr>
          <p:nvPr>
            <p:ph type="dt" sz="half" idx="10"/>
          </p:nvPr>
        </p:nvSpPr>
        <p:spPr/>
        <p:txBody>
          <a:bodyPr/>
          <a:lstStyle/>
          <a:p>
            <a:fld id="{89CF0524-4074-458B-8C82-677271346F85}" type="datetime1">
              <a:rPr lang="nl-NL" smtClean="0"/>
              <a:t>15-10-2018</a:t>
            </a:fld>
            <a:endParaRPr lang="nl-NL"/>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359" y="1720790"/>
            <a:ext cx="3152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45024"/>
            <a:ext cx="20859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634" y="3609540"/>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629376"/>
            <a:ext cx="25717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90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b="1" dirty="0">
                <a:latin typeface="Arial" pitchFamily="34" charset="0"/>
                <a:cs typeface="Arial" pitchFamily="34" charset="0"/>
              </a:rPr>
              <a:t>Ontwrichting (luxatie)</a:t>
            </a:r>
          </a:p>
        </p:txBody>
      </p:sp>
      <p:sp>
        <p:nvSpPr>
          <p:cNvPr id="3" name="Tijdelijke aanduiding voor datum 2"/>
          <p:cNvSpPr>
            <a:spLocks noGrp="1"/>
          </p:cNvSpPr>
          <p:nvPr>
            <p:ph type="dt" sz="half" idx="10"/>
          </p:nvPr>
        </p:nvSpPr>
        <p:spPr/>
        <p:txBody>
          <a:bodyPr/>
          <a:lstStyle/>
          <a:p>
            <a:fld id="{E8B98ED5-BAC6-480D-B59C-B48F8513916C}" type="datetime1">
              <a:rPr lang="nl-NL" smtClean="0"/>
              <a:t>15-10-2018</a:t>
            </a:fld>
            <a:endParaRPr lang="nl-NL"/>
          </a:p>
        </p:txBody>
      </p:sp>
      <p:sp>
        <p:nvSpPr>
          <p:cNvPr id="5" name="Rechthoek 4"/>
          <p:cNvSpPr/>
          <p:nvPr/>
        </p:nvSpPr>
        <p:spPr>
          <a:xfrm>
            <a:off x="755576" y="1484784"/>
            <a:ext cx="7200800" cy="4524315"/>
          </a:xfrm>
          <a:prstGeom prst="rect">
            <a:avLst/>
          </a:prstGeom>
        </p:spPr>
        <p:txBody>
          <a:bodyPr wrap="square">
            <a:spAutoFit/>
          </a:bodyPr>
          <a:lstStyle/>
          <a:p>
            <a:pPr lvl="0" defTabSz="914400" hangingPunct="1">
              <a:lnSpc>
                <a:spcPct val="100000"/>
              </a:lnSpc>
              <a:buClrTx/>
              <a:buSzTx/>
            </a:pPr>
            <a:endParaRPr lang="nl-NL" altLang="zh-CN" sz="2400" dirty="0">
              <a:latin typeface="Arial" pitchFamily="34" charset="0"/>
              <a:ea typeface="Calibri" pitchFamily="34" charset="0"/>
              <a:cs typeface="Arial" pitchFamily="34" charset="0"/>
            </a:endParaRPr>
          </a:p>
          <a:p>
            <a:pPr lvl="0" defTabSz="914400" hangingPunct="1">
              <a:lnSpc>
                <a:spcPct val="100000"/>
              </a:lnSpc>
              <a:buClrTx/>
              <a:buSzTx/>
            </a:pPr>
            <a:r>
              <a:rPr lang="nl-NL" altLang="zh-CN" sz="2400" b="1" dirty="0">
                <a:latin typeface="Arial" pitchFamily="34" charset="0"/>
                <a:ea typeface="Calibri" pitchFamily="34" charset="0"/>
                <a:cs typeface="Arial" pitchFamily="34" charset="0"/>
              </a:rPr>
              <a:t>Verschijnselen</a:t>
            </a:r>
          </a:p>
          <a:p>
            <a:pPr lvl="0" defTabSz="914400" hangingPunct="1">
              <a:lnSpc>
                <a:spcPct val="100000"/>
              </a:lnSpc>
              <a:buClrTx/>
              <a:buSzTx/>
              <a:buFont typeface="Arial" pitchFamily="34" charset="0"/>
              <a:buChar char="•"/>
            </a:pPr>
            <a:endParaRPr lang="nl-NL" altLang="zh-CN" sz="2400" dirty="0">
              <a:latin typeface="Arial" pitchFamily="34" charset="0"/>
              <a:ea typeface="Calibri" pitchFamily="34" charset="0"/>
              <a:cs typeface="Arial" pitchFamily="34" charset="0"/>
            </a:endParaRPr>
          </a:p>
          <a:p>
            <a:pPr lvl="0" defTabSz="914400" hangingPunct="1">
              <a:lnSpc>
                <a:spcPct val="100000"/>
              </a:lnSpc>
              <a:buClrTx/>
              <a:buSzTx/>
              <a:buFont typeface="Arial" pitchFamily="34" charset="0"/>
              <a:buChar char="•"/>
            </a:pPr>
            <a:r>
              <a:rPr lang="nl-NL" altLang="zh-CN" sz="2400" dirty="0">
                <a:latin typeface="Arial" pitchFamily="34" charset="0"/>
                <a:ea typeface="Calibri" pitchFamily="34" charset="0"/>
                <a:cs typeface="Arial" pitchFamily="34" charset="0"/>
              </a:rPr>
              <a:t>Pijn en zwelling en kan de getroffen ledemaat of lichaamsdeel moeilijk gebruiken.</a:t>
            </a:r>
          </a:p>
          <a:p>
            <a:pPr lvl="0" defTabSz="914400" hangingPunct="1">
              <a:lnSpc>
                <a:spcPct val="100000"/>
              </a:lnSpc>
              <a:buClrTx/>
              <a:buSzTx/>
              <a:buFont typeface="Arial" pitchFamily="34" charset="0"/>
              <a:buChar char="•"/>
            </a:pPr>
            <a:endParaRPr lang="nl-NL" altLang="zh-CN" sz="2400" dirty="0">
              <a:latin typeface="Arial" pitchFamily="34" charset="0"/>
            </a:endParaRPr>
          </a:p>
          <a:p>
            <a:pPr lvl="0" defTabSz="914400" eaLnBrk="0">
              <a:lnSpc>
                <a:spcPct val="100000"/>
              </a:lnSpc>
              <a:buClrTx/>
              <a:buSzTx/>
              <a:buFont typeface="Arial" pitchFamily="34" charset="0"/>
              <a:buChar char="•"/>
            </a:pPr>
            <a:r>
              <a:rPr lang="nl-NL" altLang="zh-CN" sz="2400" dirty="0">
                <a:latin typeface="Arial" pitchFamily="34" charset="0"/>
                <a:ea typeface="Calibri" pitchFamily="34" charset="0"/>
                <a:cs typeface="Arial" pitchFamily="34" charset="0"/>
              </a:rPr>
              <a:t>Abnormale stand</a:t>
            </a:r>
          </a:p>
          <a:p>
            <a:pPr lvl="0" defTabSz="914400" eaLnBrk="0">
              <a:lnSpc>
                <a:spcPct val="100000"/>
              </a:lnSpc>
              <a:buClrTx/>
              <a:buSzTx/>
              <a:buFont typeface="Arial" pitchFamily="34" charset="0"/>
              <a:buChar char="•"/>
            </a:pPr>
            <a:endParaRPr lang="nl-NL" altLang="zh-CN" sz="2400" dirty="0">
              <a:latin typeface="Arial" pitchFamily="34" charset="0"/>
            </a:endParaRPr>
          </a:p>
          <a:p>
            <a:pPr lvl="0" defTabSz="914400" eaLnBrk="0">
              <a:lnSpc>
                <a:spcPct val="100000"/>
              </a:lnSpc>
              <a:buClrTx/>
              <a:buSzTx/>
              <a:buFont typeface="Arial" pitchFamily="34" charset="0"/>
              <a:buChar char="•"/>
            </a:pPr>
            <a:r>
              <a:rPr lang="nl-NL" altLang="zh-CN" sz="2400" dirty="0">
                <a:latin typeface="Arial" pitchFamily="34" charset="0"/>
                <a:ea typeface="Calibri" pitchFamily="34" charset="0"/>
                <a:cs typeface="Arial" pitchFamily="34" charset="0"/>
              </a:rPr>
              <a:t>Abnormale bewegelijkheid</a:t>
            </a:r>
          </a:p>
          <a:p>
            <a:pPr lvl="0" defTabSz="914400" eaLnBrk="0">
              <a:lnSpc>
                <a:spcPct val="100000"/>
              </a:lnSpc>
              <a:buClrTx/>
              <a:buSzTx/>
            </a:pPr>
            <a:endParaRPr lang="nl-NL" altLang="zh-CN" sz="2400" dirty="0">
              <a:latin typeface="Arial" pitchFamily="34" charset="0"/>
            </a:endParaRPr>
          </a:p>
          <a:p>
            <a:pPr lvl="0" defTabSz="914400" eaLnBrk="0">
              <a:lnSpc>
                <a:spcPct val="100000"/>
              </a:lnSpc>
              <a:buClrTx/>
              <a:buSzTx/>
              <a:buFont typeface="Arial" pitchFamily="34" charset="0"/>
              <a:buChar char="•"/>
            </a:pPr>
            <a:r>
              <a:rPr lang="nl-NL" altLang="zh-CN" sz="2400" dirty="0">
                <a:latin typeface="Arial" pitchFamily="34" charset="0"/>
                <a:ea typeface="Calibri" pitchFamily="34" charset="0"/>
                <a:cs typeface="Arial" pitchFamily="34" charset="0"/>
              </a:rPr>
              <a:t>Zichtbare botfragmenten bij een open breuk of ontwrichting</a:t>
            </a:r>
            <a:endParaRPr lang="nl-NL" altLang="zh-CN" sz="2400" dirty="0">
              <a:latin typeface="Arial" pitchFamily="34" charset="0"/>
            </a:endParaRPr>
          </a:p>
        </p:txBody>
      </p:sp>
      <p:pic>
        <p:nvPicPr>
          <p:cNvPr id="10242" name="Picture 2" descr="C:\Documents and Settings\bcuperus\Bureaublad\Traumacare letsels en verbinden\enkelbreuk.tif"/>
          <p:cNvPicPr>
            <a:picLocks noChangeAspect="1" noChangeArrowheads="1"/>
          </p:cNvPicPr>
          <p:nvPr/>
        </p:nvPicPr>
        <p:blipFill>
          <a:blip r:embed="rId2" cstate="print"/>
          <a:srcRect/>
          <a:stretch>
            <a:fillRect/>
          </a:stretch>
        </p:blipFill>
        <p:spPr bwMode="auto">
          <a:xfrm>
            <a:off x="6434371" y="3210850"/>
            <a:ext cx="2283960" cy="1609344"/>
          </a:xfrm>
          <a:prstGeom prst="rect">
            <a:avLst/>
          </a:prstGeom>
          <a:noFill/>
        </p:spPr>
      </p:pic>
      <p:pic>
        <p:nvPicPr>
          <p:cNvPr id="10243" name="Picture 3" descr="C:\Documents and Settings\bcuperus\Bureaublad\Traumacare letsels en verbinden\binnenmalleolus.tif"/>
          <p:cNvPicPr>
            <a:picLocks noChangeAspect="1" noChangeArrowheads="1"/>
          </p:cNvPicPr>
          <p:nvPr/>
        </p:nvPicPr>
        <p:blipFill>
          <a:blip r:embed="rId3" cstate="print"/>
          <a:srcRect/>
          <a:stretch>
            <a:fillRect/>
          </a:stretch>
        </p:blipFill>
        <p:spPr bwMode="auto">
          <a:xfrm>
            <a:off x="6434371" y="237282"/>
            <a:ext cx="2274741" cy="1495217"/>
          </a:xfrm>
          <a:prstGeom prst="rect">
            <a:avLst/>
          </a:prstGeom>
          <a:noFill/>
        </p:spPr>
      </p:pic>
    </p:spTree>
    <p:extLst>
      <p:ext uri="{BB962C8B-B14F-4D97-AF65-F5344CB8AC3E}">
        <p14:creationId xmlns:p14="http://schemas.microsoft.com/office/powerpoint/2010/main" val="100419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b="1" dirty="0">
                <a:latin typeface="Arial" panose="020B0604020202020204" pitchFamily="34" charset="0"/>
                <a:cs typeface="Arial" panose="020B0604020202020204" pitchFamily="34" charset="0"/>
              </a:rPr>
              <a:t>Schouder uit de kom (luxatie)</a:t>
            </a:r>
          </a:p>
        </p:txBody>
      </p:sp>
      <p:sp>
        <p:nvSpPr>
          <p:cNvPr id="3" name="Tijdelijke aanduiding voor datum 2"/>
          <p:cNvSpPr>
            <a:spLocks noGrp="1"/>
          </p:cNvSpPr>
          <p:nvPr>
            <p:ph type="dt" sz="half" idx="10"/>
          </p:nvPr>
        </p:nvSpPr>
        <p:spPr/>
        <p:txBody>
          <a:bodyPr/>
          <a:lstStyle/>
          <a:p>
            <a:fld id="{B5C75C46-BF66-477B-9955-C5CF0E5D1F24}" type="datetime1">
              <a:rPr lang="nl-NL" smtClean="0"/>
              <a:t>15-10-2018</a:t>
            </a:fld>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920" y="2124390"/>
            <a:ext cx="3528392" cy="263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02432"/>
            <a:ext cx="2448272" cy="2761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53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7479" y="484632"/>
            <a:ext cx="8399055" cy="1609344"/>
          </a:xfrm>
        </p:spPr>
        <p:txBody>
          <a:bodyPr>
            <a:normAutofit fontScale="90000"/>
          </a:bodyPr>
          <a:lstStyle/>
          <a:p>
            <a:br>
              <a:rPr lang="nl-NL" sz="3200" dirty="0">
                <a:latin typeface="Arial" panose="020B0604020202020204" pitchFamily="34" charset="0"/>
                <a:cs typeface="Arial" panose="020B0604020202020204" pitchFamily="34" charset="0"/>
              </a:rPr>
            </a:br>
            <a:r>
              <a:rPr lang="nl-NL" sz="3200" b="1" dirty="0">
                <a:latin typeface="Arial" panose="020B0604020202020204" pitchFamily="34" charset="0"/>
                <a:cs typeface="Arial" panose="020B0604020202020204" pitchFamily="34" charset="0"/>
              </a:rPr>
              <a:t>Zondagsarmpje (</a:t>
            </a:r>
            <a:r>
              <a:rPr lang="nl-NL" sz="3200" b="1" dirty="0" err="1">
                <a:latin typeface="Arial" panose="020B0604020202020204" pitchFamily="34" charset="0"/>
                <a:cs typeface="Arial" panose="020B0604020202020204" pitchFamily="34" charset="0"/>
              </a:rPr>
              <a:t>elleboog</a:t>
            </a:r>
            <a:r>
              <a:rPr lang="nl-NL" sz="3200" b="1" dirty="0">
                <a:latin typeface="Arial" panose="020B0604020202020204" pitchFamily="34" charset="0"/>
                <a:cs typeface="Arial" panose="020B0604020202020204" pitchFamily="34" charset="0"/>
              </a:rPr>
              <a:t> uit de kom</a:t>
            </a:r>
            <a:r>
              <a:rPr lang="nl-NL" sz="3200" dirty="0">
                <a:latin typeface="Arial" panose="020B0604020202020204" pitchFamily="34" charset="0"/>
                <a:cs typeface="Arial" panose="020B0604020202020204" pitchFamily="34" charset="0"/>
              </a:rPr>
              <a:t>)</a:t>
            </a:r>
            <a:br>
              <a:rPr lang="nl-NL" sz="3200" dirty="0">
                <a:latin typeface="Arial" panose="020B0604020202020204" pitchFamily="34" charset="0"/>
                <a:cs typeface="Arial" panose="020B0604020202020204" pitchFamily="34" charset="0"/>
              </a:rPr>
            </a:br>
            <a:endParaRPr lang="nl-NL" sz="3200" dirty="0">
              <a:latin typeface="Arial" panose="020B0604020202020204" pitchFamily="34" charset="0"/>
              <a:cs typeface="Arial" panose="020B0604020202020204" pitchFamily="34" charset="0"/>
            </a:endParaRPr>
          </a:p>
        </p:txBody>
      </p:sp>
      <p:sp>
        <p:nvSpPr>
          <p:cNvPr id="3" name="Tijdelijke aanduiding voor datum 2"/>
          <p:cNvSpPr>
            <a:spLocks noGrp="1"/>
          </p:cNvSpPr>
          <p:nvPr>
            <p:ph type="dt" sz="half" idx="10"/>
          </p:nvPr>
        </p:nvSpPr>
        <p:spPr/>
        <p:txBody>
          <a:bodyPr/>
          <a:lstStyle/>
          <a:p>
            <a:fld id="{6800E616-78BB-459B-B87C-290A64DA90B6}" type="datetime1">
              <a:rPr lang="nl-NL" smtClean="0"/>
              <a:t>15-10-2018</a:t>
            </a:fld>
            <a:endParaRPr lang="nl-NL"/>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76" y="2696584"/>
            <a:ext cx="1474674" cy="196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580" y="4101858"/>
            <a:ext cx="2379359" cy="18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hoek 6"/>
          <p:cNvSpPr/>
          <p:nvPr/>
        </p:nvSpPr>
        <p:spPr>
          <a:xfrm>
            <a:off x="2286000" y="2609931"/>
            <a:ext cx="4302224" cy="3046988"/>
          </a:xfrm>
          <a:prstGeom prst="rect">
            <a:avLst/>
          </a:prstGeom>
        </p:spPr>
        <p:txBody>
          <a:bodyPr wrap="square">
            <a:spAutoFit/>
          </a:bodyPr>
          <a:lstStyle/>
          <a:p>
            <a:r>
              <a:rPr lang="nl-NL" sz="2400" dirty="0">
                <a:latin typeface="Arial" panose="020B0604020202020204" pitchFamily="34" charset="0"/>
                <a:cs typeface="Arial" panose="020B0604020202020204" pitchFamily="34" charset="0"/>
              </a:rPr>
              <a:t>Het zondagsarmpje, zondagsmiddagsarmpje of </a:t>
            </a:r>
            <a:r>
              <a:rPr lang="nl-NL" sz="2400" dirty="0" err="1">
                <a:latin typeface="Arial" panose="020B0604020202020204" pitchFamily="34" charset="0"/>
                <a:cs typeface="Arial" panose="020B0604020202020204" pitchFamily="34" charset="0"/>
              </a:rPr>
              <a:t>radiuskopsubluxatie</a:t>
            </a:r>
            <a:r>
              <a:rPr lang="nl-NL" sz="2400" dirty="0">
                <a:latin typeface="Arial" panose="020B0604020202020204" pitchFamily="34" charset="0"/>
                <a:cs typeface="Arial" panose="020B0604020202020204" pitchFamily="34" charset="0"/>
              </a:rPr>
              <a:t> is een gedeeltelijke ontwrichting (</a:t>
            </a:r>
            <a:r>
              <a:rPr lang="nl-NL" sz="2400" dirty="0" err="1">
                <a:latin typeface="Arial" panose="020B0604020202020204" pitchFamily="34" charset="0"/>
                <a:cs typeface="Arial" panose="020B0604020202020204" pitchFamily="34" charset="0"/>
              </a:rPr>
              <a:t>subluxatie</a:t>
            </a:r>
            <a:r>
              <a:rPr lang="nl-NL" sz="2400" dirty="0">
                <a:latin typeface="Arial" panose="020B0604020202020204" pitchFamily="34" charset="0"/>
                <a:cs typeface="Arial" panose="020B0604020202020204" pitchFamily="34" charset="0"/>
              </a:rPr>
              <a:t>) van het spaakbeen (radius) uit het gewricht met de ellepijp (</a:t>
            </a:r>
            <a:r>
              <a:rPr lang="nl-NL" sz="2400" dirty="0" err="1">
                <a:latin typeface="Arial" panose="020B0604020202020204" pitchFamily="34" charset="0"/>
                <a:cs typeface="Arial" panose="020B0604020202020204" pitchFamily="34" charset="0"/>
              </a:rPr>
              <a:t>ulna</a:t>
            </a:r>
            <a:r>
              <a:rPr lang="nl-NL" sz="2400" dirty="0">
                <a:latin typeface="Arial" panose="020B0604020202020204" pitchFamily="34" charset="0"/>
                <a:cs typeface="Arial" panose="020B0604020202020204" pitchFamily="34" charset="0"/>
              </a:rPr>
              <a:t>, het radio-</a:t>
            </a:r>
            <a:r>
              <a:rPr lang="nl-NL" sz="2400" dirty="0" err="1">
                <a:latin typeface="Arial" panose="020B0604020202020204" pitchFamily="34" charset="0"/>
                <a:cs typeface="Arial" panose="020B0604020202020204" pitchFamily="34" charset="0"/>
              </a:rPr>
              <a:t>ulnare</a:t>
            </a:r>
            <a:r>
              <a:rPr lang="nl-NL" sz="2400" dirty="0">
                <a:latin typeface="Arial" panose="020B0604020202020204" pitchFamily="34" charset="0"/>
                <a:cs typeface="Arial" panose="020B0604020202020204" pitchFamily="34" charset="0"/>
              </a:rPr>
              <a:t> gewricht).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440" y="1859331"/>
            <a:ext cx="2369719" cy="18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2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0"/>
            <a:ext cx="7772400" cy="1484784"/>
          </a:xfrm>
        </p:spPr>
        <p:txBody>
          <a:bodyPr/>
          <a:lstStyle/>
          <a:p>
            <a:r>
              <a:rPr lang="nl-NL" sz="3600" b="1" dirty="0">
                <a:latin typeface="Arial" panose="020B0604020202020204" pitchFamily="34" charset="0"/>
                <a:cs typeface="Arial" panose="020B0604020202020204" pitchFamily="34" charset="0"/>
              </a:rPr>
              <a:t>Botbreuken (Fractuur)</a:t>
            </a:r>
            <a:r>
              <a:rPr lang="nl-NL" sz="3200" b="1" dirty="0">
                <a:latin typeface="Arial" pitchFamily="34" charset="0"/>
                <a:cs typeface="Arial" pitchFamily="34" charset="0"/>
              </a:rPr>
              <a:t> </a:t>
            </a:r>
          </a:p>
        </p:txBody>
      </p:sp>
      <p:sp>
        <p:nvSpPr>
          <p:cNvPr id="3" name="Tijdelijke aanduiding voor datum 2"/>
          <p:cNvSpPr>
            <a:spLocks noGrp="1"/>
          </p:cNvSpPr>
          <p:nvPr>
            <p:ph type="dt" sz="half" idx="10"/>
          </p:nvPr>
        </p:nvSpPr>
        <p:spPr/>
        <p:txBody>
          <a:bodyPr/>
          <a:lstStyle/>
          <a:p>
            <a:fld id="{290D8EB0-8B33-4888-A0DC-D893DF219376}" type="datetime1">
              <a:rPr lang="nl-NL" smtClean="0"/>
              <a:t>15-10-2018</a:t>
            </a:fld>
            <a:endParaRPr lang="nl-NL"/>
          </a:p>
        </p:txBody>
      </p:sp>
      <p:sp>
        <p:nvSpPr>
          <p:cNvPr id="5" name="Rechthoek 4"/>
          <p:cNvSpPr/>
          <p:nvPr/>
        </p:nvSpPr>
        <p:spPr>
          <a:xfrm>
            <a:off x="755576" y="1484784"/>
            <a:ext cx="7200800" cy="7632859"/>
          </a:xfrm>
          <a:prstGeom prst="rect">
            <a:avLst/>
          </a:prstGeom>
        </p:spPr>
        <p:txBody>
          <a:bodyPr wrap="square">
            <a:spAutoFit/>
          </a:bodyPr>
          <a:lstStyle/>
          <a:p>
            <a:pPr lvl="0" defTabSz="914400" hangingPunct="1">
              <a:lnSpc>
                <a:spcPct val="100000"/>
              </a:lnSpc>
              <a:buClrTx/>
              <a:buSzTx/>
            </a:pPr>
            <a:r>
              <a:rPr lang="nl-NL" altLang="zh-CN" sz="2400" b="1" dirty="0">
                <a:latin typeface="Arial" pitchFamily="34" charset="0"/>
                <a:ea typeface="Calibri" pitchFamily="34" charset="0"/>
                <a:cs typeface="Arial" pitchFamily="34" charset="0"/>
              </a:rPr>
              <a:t>Verschijnselen</a:t>
            </a:r>
          </a:p>
          <a:p>
            <a:pPr lvl="0" defTabSz="914400" hangingPunct="1">
              <a:lnSpc>
                <a:spcPct val="100000"/>
              </a:lnSpc>
              <a:buClrTx/>
              <a:buSzTx/>
              <a:buFont typeface="Arial" pitchFamily="34" charset="0"/>
              <a:buChar char="•"/>
            </a:pPr>
            <a:endParaRPr lang="nl-NL" altLang="zh-CN" dirty="0">
              <a:latin typeface="Arial" pitchFamily="34" charset="0"/>
              <a:ea typeface="Calibri" pitchFamily="34" charset="0"/>
              <a:cs typeface="Arial" pitchFamily="34" charset="0"/>
            </a:endParaRPr>
          </a:p>
          <a:p>
            <a:pPr marL="342900" lvl="0" indent="-342900" defTabSz="914400" hangingPunct="1">
              <a:lnSpc>
                <a:spcPct val="100000"/>
              </a:lnSpc>
              <a:buClrTx/>
              <a:buSzTx/>
              <a:buFont typeface="Arial" panose="020B0604020202020204" pitchFamily="34" charset="0"/>
              <a:buChar char="•"/>
            </a:pPr>
            <a:r>
              <a:rPr lang="nl-NL" altLang="zh-CN" sz="2400" dirty="0">
                <a:latin typeface="Arial" pitchFamily="34" charset="0"/>
                <a:ea typeface="Calibri" pitchFamily="34" charset="0"/>
                <a:cs typeface="Arial" pitchFamily="34" charset="0"/>
              </a:rPr>
              <a:t>Pijn en zwelling en kan de getroffen ledemaat of lichaamsdeel moeilijk gebruiken.</a:t>
            </a:r>
          </a:p>
          <a:p>
            <a:pPr marL="342900" lvl="0" indent="-342900" defTabSz="914400" hangingPunct="1">
              <a:lnSpc>
                <a:spcPct val="100000"/>
              </a:lnSpc>
              <a:buClrTx/>
              <a:buSzTx/>
              <a:buFont typeface="Arial" panose="020B0604020202020204" pitchFamily="34" charset="0"/>
              <a:buChar char="•"/>
            </a:pPr>
            <a:endParaRPr lang="nl-NL" altLang="zh-CN" sz="2400" dirty="0">
              <a:latin typeface="Arial" pitchFamily="34" charset="0"/>
            </a:endParaRPr>
          </a:p>
          <a:p>
            <a:pPr marL="342900" lvl="0" indent="-342900" defTabSz="914400" eaLnBrk="0">
              <a:lnSpc>
                <a:spcPct val="100000"/>
              </a:lnSpc>
              <a:buClrTx/>
              <a:buSzTx/>
              <a:buFont typeface="Arial" panose="020B0604020202020204" pitchFamily="34" charset="0"/>
              <a:buChar char="•"/>
            </a:pPr>
            <a:r>
              <a:rPr lang="nl-NL" altLang="zh-CN" sz="2400" dirty="0">
                <a:latin typeface="Arial" pitchFamily="34" charset="0"/>
                <a:ea typeface="Calibri" pitchFamily="34" charset="0"/>
                <a:cs typeface="Arial" pitchFamily="34" charset="0"/>
              </a:rPr>
              <a:t>Abnormale stand</a:t>
            </a:r>
          </a:p>
          <a:p>
            <a:pPr marL="342900" lvl="0" indent="-342900" defTabSz="914400" eaLnBrk="0">
              <a:lnSpc>
                <a:spcPct val="100000"/>
              </a:lnSpc>
              <a:buClrTx/>
              <a:buSzTx/>
              <a:buFont typeface="Arial" panose="020B0604020202020204" pitchFamily="34" charset="0"/>
              <a:buChar char="•"/>
            </a:pPr>
            <a:endParaRPr lang="nl-NL" altLang="zh-CN" sz="2400" dirty="0">
              <a:latin typeface="Arial" pitchFamily="34" charset="0"/>
            </a:endParaRPr>
          </a:p>
          <a:p>
            <a:pPr marL="342900" lvl="0" indent="-342900" defTabSz="914400" eaLnBrk="0">
              <a:lnSpc>
                <a:spcPct val="100000"/>
              </a:lnSpc>
              <a:buClrTx/>
              <a:buSzTx/>
              <a:buFont typeface="Arial" panose="020B0604020202020204" pitchFamily="34" charset="0"/>
              <a:buChar char="•"/>
            </a:pPr>
            <a:r>
              <a:rPr lang="nl-NL" altLang="zh-CN" sz="2400" dirty="0">
                <a:latin typeface="Arial" pitchFamily="34" charset="0"/>
                <a:ea typeface="Calibri" pitchFamily="34" charset="0"/>
                <a:cs typeface="Arial" pitchFamily="34" charset="0"/>
              </a:rPr>
              <a:t>Abnormale bewegelijkheid</a:t>
            </a:r>
          </a:p>
          <a:p>
            <a:pPr marL="342900" lvl="0" indent="-342900" defTabSz="914400" eaLnBrk="0">
              <a:lnSpc>
                <a:spcPct val="100000"/>
              </a:lnSpc>
              <a:buClrTx/>
              <a:buSzTx/>
              <a:buFont typeface="Arial" panose="020B0604020202020204" pitchFamily="34" charset="0"/>
              <a:buChar char="•"/>
            </a:pPr>
            <a:endParaRPr lang="nl-NL" altLang="zh-CN" sz="2400" dirty="0">
              <a:latin typeface="Arial" pitchFamily="34" charset="0"/>
            </a:endParaRPr>
          </a:p>
          <a:p>
            <a:pPr marL="342900" lvl="0" indent="-342900" defTabSz="914400" eaLnBrk="0">
              <a:lnSpc>
                <a:spcPct val="100000"/>
              </a:lnSpc>
              <a:buClrTx/>
              <a:buSzTx/>
              <a:buFont typeface="Arial" panose="020B0604020202020204" pitchFamily="34" charset="0"/>
              <a:buChar char="•"/>
            </a:pPr>
            <a:r>
              <a:rPr lang="nl-NL" altLang="zh-CN" sz="2400" dirty="0">
                <a:latin typeface="Arial" pitchFamily="34" charset="0"/>
                <a:ea typeface="Calibri" pitchFamily="34" charset="0"/>
                <a:cs typeface="Arial" pitchFamily="34" charset="0"/>
              </a:rPr>
              <a:t>Beendergeknars bij breken of bewegen van het lidmaat</a:t>
            </a:r>
          </a:p>
          <a:p>
            <a:pPr marL="342900" lvl="0" indent="-342900" defTabSz="914400" eaLnBrk="0">
              <a:lnSpc>
                <a:spcPct val="100000"/>
              </a:lnSpc>
              <a:buClrTx/>
              <a:buSzTx/>
              <a:buFont typeface="Arial" panose="020B0604020202020204" pitchFamily="34" charset="0"/>
              <a:buChar char="•"/>
            </a:pPr>
            <a:endParaRPr lang="nl-NL" altLang="zh-CN" sz="2400" dirty="0">
              <a:latin typeface="Arial" pitchFamily="34" charset="0"/>
            </a:endParaRPr>
          </a:p>
          <a:p>
            <a:pPr marL="342900" lvl="0" indent="-342900" defTabSz="914400" eaLnBrk="0">
              <a:lnSpc>
                <a:spcPct val="100000"/>
              </a:lnSpc>
              <a:buClrTx/>
              <a:buSzTx/>
              <a:buFont typeface="Arial" panose="020B0604020202020204" pitchFamily="34" charset="0"/>
              <a:buChar char="•"/>
            </a:pPr>
            <a:r>
              <a:rPr lang="nl-NL" altLang="zh-CN" sz="2400" dirty="0">
                <a:latin typeface="Arial" pitchFamily="34" charset="0"/>
                <a:ea typeface="Calibri" pitchFamily="34" charset="0"/>
                <a:cs typeface="Arial" pitchFamily="34" charset="0"/>
              </a:rPr>
              <a:t>Zichtbare botfragmenten bij een open breuk of ontwrichting</a:t>
            </a:r>
          </a:p>
          <a:p>
            <a:pPr lvl="0" defTabSz="914400" eaLnBrk="0">
              <a:lnSpc>
                <a:spcPct val="100000"/>
              </a:lnSpc>
              <a:buClrTx/>
              <a:buSzTx/>
              <a:buFont typeface="Arial" pitchFamily="34" charset="0"/>
              <a:buChar char="•"/>
            </a:pPr>
            <a:endParaRPr lang="nl-NL" altLang="zh-CN" sz="3200" dirty="0">
              <a:latin typeface="Arial" pitchFamily="34" charset="0"/>
              <a:cs typeface="Arial" pitchFamily="34" charset="0"/>
            </a:endParaRPr>
          </a:p>
          <a:p>
            <a:pPr lvl="0" defTabSz="914400" eaLnBrk="0">
              <a:lnSpc>
                <a:spcPct val="100000"/>
              </a:lnSpc>
              <a:buClrTx/>
              <a:buSzTx/>
              <a:buFont typeface="Arial" pitchFamily="34" charset="0"/>
              <a:buChar char="•"/>
            </a:pPr>
            <a:endParaRPr lang="nl-NL" altLang="zh-CN" sz="3200" dirty="0">
              <a:latin typeface="Arial" pitchFamily="34" charset="0"/>
              <a:cs typeface="Arial" pitchFamily="34" charset="0"/>
            </a:endParaRPr>
          </a:p>
          <a:p>
            <a:pPr lvl="0" defTabSz="914400" eaLnBrk="0">
              <a:lnSpc>
                <a:spcPct val="100000"/>
              </a:lnSpc>
              <a:buClrTx/>
              <a:buSzTx/>
              <a:buFont typeface="Arial" pitchFamily="34" charset="0"/>
              <a:buChar char="•"/>
            </a:pPr>
            <a:endParaRPr lang="nl-NL" altLang="zh-CN" sz="3200" dirty="0">
              <a:latin typeface="Arial" pitchFamily="34" charset="0"/>
              <a:cs typeface="Arial" pitchFamily="34" charset="0"/>
            </a:endParaRPr>
          </a:p>
          <a:p>
            <a:pPr lvl="0" defTabSz="914400" eaLnBrk="0">
              <a:lnSpc>
                <a:spcPct val="100000"/>
              </a:lnSpc>
              <a:buClrTx/>
              <a:buSzTx/>
              <a:buFont typeface="Arial" pitchFamily="34" charset="0"/>
              <a:buChar char="•"/>
            </a:pPr>
            <a:endParaRPr lang="nl-NL" altLang="zh-CN" sz="3200" dirty="0">
              <a:latin typeface="Arial" pitchFamily="34" charset="0"/>
              <a:cs typeface="Arial" pitchFamily="34" charset="0"/>
            </a:endParaRPr>
          </a:p>
          <a:p>
            <a:pPr lvl="0" defTabSz="914400" eaLnBrk="0">
              <a:lnSpc>
                <a:spcPct val="100000"/>
              </a:lnSpc>
              <a:buClrTx/>
              <a:buSzTx/>
              <a:buFont typeface="Arial" pitchFamily="34" charset="0"/>
              <a:buChar char="•"/>
            </a:pPr>
            <a:endParaRPr lang="nl-NL" altLang="zh-CN" sz="3200" dirty="0">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AEC5D-E48D-47D8-BB49-97EE600BF089}"/>
              </a:ext>
            </a:extLst>
          </p:cNvPr>
          <p:cNvSpPr>
            <a:spLocks noGrp="1"/>
          </p:cNvSpPr>
          <p:nvPr>
            <p:ph type="title"/>
          </p:nvPr>
        </p:nvSpPr>
        <p:spPr/>
        <p:txBody>
          <a:bodyPr/>
          <a:lstStyle/>
          <a:p>
            <a:r>
              <a:rPr lang="nl-NL" dirty="0"/>
              <a:t>Facturen</a:t>
            </a:r>
          </a:p>
        </p:txBody>
      </p:sp>
      <p:sp>
        <p:nvSpPr>
          <p:cNvPr id="3" name="Tijdelijke aanduiding voor datum 2">
            <a:extLst>
              <a:ext uri="{FF2B5EF4-FFF2-40B4-BE49-F238E27FC236}">
                <a16:creationId xmlns:a16="http://schemas.microsoft.com/office/drawing/2014/main" id="{848C1A58-59F1-43C2-8EB3-6BE2C038AD06}"/>
              </a:ext>
            </a:extLst>
          </p:cNvPr>
          <p:cNvSpPr>
            <a:spLocks noGrp="1"/>
          </p:cNvSpPr>
          <p:nvPr>
            <p:ph type="dt" sz="half" idx="10"/>
          </p:nvPr>
        </p:nvSpPr>
        <p:spPr/>
        <p:txBody>
          <a:bodyPr/>
          <a:lstStyle/>
          <a:p>
            <a:fld id="{EAAC7B8C-F2EA-4EFA-BCA8-1AB4DBD26390}" type="datetime1">
              <a:rPr lang="nl-NL" smtClean="0"/>
              <a:t>15-10-2018</a:t>
            </a:fld>
            <a:endParaRPr lang="nl-NL"/>
          </a:p>
        </p:txBody>
      </p:sp>
      <p:pic>
        <p:nvPicPr>
          <p:cNvPr id="4" name="Afbeelding 3">
            <a:extLst>
              <a:ext uri="{FF2B5EF4-FFF2-40B4-BE49-F238E27FC236}">
                <a16:creationId xmlns:a16="http://schemas.microsoft.com/office/drawing/2014/main" id="{1F3CB2AD-2E97-4F94-99EA-081011760B15}"/>
              </a:ext>
            </a:extLst>
          </p:cNvPr>
          <p:cNvPicPr>
            <a:picLocks noChangeAspect="1"/>
          </p:cNvPicPr>
          <p:nvPr/>
        </p:nvPicPr>
        <p:blipFill>
          <a:blip r:embed="rId2"/>
          <a:stretch>
            <a:fillRect/>
          </a:stretch>
        </p:blipFill>
        <p:spPr>
          <a:xfrm>
            <a:off x="5793953" y="484632"/>
            <a:ext cx="2426418" cy="2727293"/>
          </a:xfrm>
          <a:prstGeom prst="rect">
            <a:avLst/>
          </a:prstGeom>
        </p:spPr>
      </p:pic>
      <p:pic>
        <p:nvPicPr>
          <p:cNvPr id="5" name="Afbeelding 4">
            <a:extLst>
              <a:ext uri="{FF2B5EF4-FFF2-40B4-BE49-F238E27FC236}">
                <a16:creationId xmlns:a16="http://schemas.microsoft.com/office/drawing/2014/main" id="{C1127857-9428-4341-9D73-93DF72E0FB74}"/>
              </a:ext>
            </a:extLst>
          </p:cNvPr>
          <p:cNvPicPr>
            <a:picLocks noChangeAspect="1"/>
          </p:cNvPicPr>
          <p:nvPr/>
        </p:nvPicPr>
        <p:blipFill>
          <a:blip r:embed="rId3"/>
          <a:stretch>
            <a:fillRect/>
          </a:stretch>
        </p:blipFill>
        <p:spPr>
          <a:xfrm>
            <a:off x="365978" y="3429000"/>
            <a:ext cx="3704652" cy="2773835"/>
          </a:xfrm>
          <a:prstGeom prst="rect">
            <a:avLst/>
          </a:prstGeom>
        </p:spPr>
      </p:pic>
      <p:pic>
        <p:nvPicPr>
          <p:cNvPr id="6" name="Afbeelding 5">
            <a:extLst>
              <a:ext uri="{FF2B5EF4-FFF2-40B4-BE49-F238E27FC236}">
                <a16:creationId xmlns:a16="http://schemas.microsoft.com/office/drawing/2014/main" id="{06F8F342-5D2C-4376-A0EF-32795BAD02A4}"/>
              </a:ext>
            </a:extLst>
          </p:cNvPr>
          <p:cNvPicPr>
            <a:picLocks noChangeAspect="1"/>
          </p:cNvPicPr>
          <p:nvPr/>
        </p:nvPicPr>
        <p:blipFill>
          <a:blip r:embed="rId4"/>
          <a:stretch>
            <a:fillRect/>
          </a:stretch>
        </p:blipFill>
        <p:spPr>
          <a:xfrm>
            <a:off x="4581637" y="3429000"/>
            <a:ext cx="3638734" cy="2800491"/>
          </a:xfrm>
          <a:prstGeom prst="rect">
            <a:avLst/>
          </a:prstGeom>
        </p:spPr>
      </p:pic>
    </p:spTree>
    <p:extLst>
      <p:ext uri="{BB962C8B-B14F-4D97-AF65-F5344CB8AC3E}">
        <p14:creationId xmlns:p14="http://schemas.microsoft.com/office/powerpoint/2010/main" val="5884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b="1" dirty="0">
                <a:latin typeface="Arial" panose="020B0604020202020204" pitchFamily="34" charset="0"/>
                <a:cs typeface="Arial" panose="020B0604020202020204" pitchFamily="34" charset="0"/>
              </a:rPr>
              <a:t>Factuur bovenbeen (dijbeenhals fractuur; meestal bij ouderen; combinatie val en botontkalking)</a:t>
            </a:r>
          </a:p>
        </p:txBody>
      </p:sp>
      <p:sp>
        <p:nvSpPr>
          <p:cNvPr id="3" name="Tijdelijke aanduiding voor datum 2"/>
          <p:cNvSpPr>
            <a:spLocks noGrp="1"/>
          </p:cNvSpPr>
          <p:nvPr>
            <p:ph type="dt" sz="half" idx="10"/>
          </p:nvPr>
        </p:nvSpPr>
        <p:spPr/>
        <p:txBody>
          <a:bodyPr/>
          <a:lstStyle/>
          <a:p>
            <a:fld id="{1356A0EA-C6AA-458E-BA4D-414E7B05758C}" type="datetime1">
              <a:rPr lang="nl-NL" smtClean="0"/>
              <a:t>15-10-2018</a:t>
            </a:fld>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72" y="2776947"/>
            <a:ext cx="3837707" cy="349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014" y="2776947"/>
            <a:ext cx="4519624" cy="341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70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57361-EAA0-4F85-9C6A-AE3E9845876B}"/>
              </a:ext>
            </a:extLst>
          </p:cNvPr>
          <p:cNvSpPr>
            <a:spLocks noGrp="1"/>
          </p:cNvSpPr>
          <p:nvPr>
            <p:ph type="title"/>
          </p:nvPr>
        </p:nvSpPr>
        <p:spPr/>
        <p:txBody>
          <a:bodyPr/>
          <a:lstStyle/>
          <a:p>
            <a:r>
              <a:rPr lang="nl-NL" dirty="0"/>
              <a:t>Greenstick factuur</a:t>
            </a:r>
          </a:p>
        </p:txBody>
      </p:sp>
      <p:sp>
        <p:nvSpPr>
          <p:cNvPr id="3" name="Tijdelijke aanduiding voor datum 2">
            <a:extLst>
              <a:ext uri="{FF2B5EF4-FFF2-40B4-BE49-F238E27FC236}">
                <a16:creationId xmlns:a16="http://schemas.microsoft.com/office/drawing/2014/main" id="{EA332D31-3471-4D48-84E6-D367B0EE4FC4}"/>
              </a:ext>
            </a:extLst>
          </p:cNvPr>
          <p:cNvSpPr>
            <a:spLocks noGrp="1"/>
          </p:cNvSpPr>
          <p:nvPr>
            <p:ph type="dt" sz="half" idx="10"/>
          </p:nvPr>
        </p:nvSpPr>
        <p:spPr/>
        <p:txBody>
          <a:bodyPr/>
          <a:lstStyle/>
          <a:p>
            <a:fld id="{EAAC7B8C-F2EA-4EFA-BCA8-1AB4DBD26390}" type="datetime1">
              <a:rPr lang="nl-NL" smtClean="0"/>
              <a:t>15-10-2018</a:t>
            </a:fld>
            <a:endParaRPr lang="nl-NL"/>
          </a:p>
        </p:txBody>
      </p:sp>
      <p:pic>
        <p:nvPicPr>
          <p:cNvPr id="4" name="Afbeelding 3">
            <a:extLst>
              <a:ext uri="{FF2B5EF4-FFF2-40B4-BE49-F238E27FC236}">
                <a16:creationId xmlns:a16="http://schemas.microsoft.com/office/drawing/2014/main" id="{15AFABFF-29EA-48B6-A714-3AD977BB03D8}"/>
              </a:ext>
            </a:extLst>
          </p:cNvPr>
          <p:cNvPicPr>
            <a:picLocks noChangeAspect="1"/>
          </p:cNvPicPr>
          <p:nvPr/>
        </p:nvPicPr>
        <p:blipFill>
          <a:blip r:embed="rId3"/>
          <a:stretch>
            <a:fillRect/>
          </a:stretch>
        </p:blipFill>
        <p:spPr>
          <a:xfrm>
            <a:off x="685800" y="2492896"/>
            <a:ext cx="3511277" cy="2442852"/>
          </a:xfrm>
          <a:prstGeom prst="rect">
            <a:avLst/>
          </a:prstGeom>
        </p:spPr>
      </p:pic>
      <p:sp>
        <p:nvSpPr>
          <p:cNvPr id="5" name="Rechthoek 4">
            <a:extLst>
              <a:ext uri="{FF2B5EF4-FFF2-40B4-BE49-F238E27FC236}">
                <a16:creationId xmlns:a16="http://schemas.microsoft.com/office/drawing/2014/main" id="{B676F249-19D8-4765-924B-CE2168941818}"/>
              </a:ext>
            </a:extLst>
          </p:cNvPr>
          <p:cNvSpPr/>
          <p:nvPr/>
        </p:nvSpPr>
        <p:spPr>
          <a:xfrm>
            <a:off x="4572000" y="2358518"/>
            <a:ext cx="4320480" cy="3785652"/>
          </a:xfrm>
          <a:prstGeom prst="rect">
            <a:avLst/>
          </a:prstGeom>
        </p:spPr>
        <p:txBody>
          <a:bodyPr wrap="square">
            <a:spAutoFit/>
          </a:bodyPr>
          <a:lstStyle/>
          <a:p>
            <a:r>
              <a:rPr lang="nl-NL" sz="2400" dirty="0"/>
              <a:t>Greenstick fractuur: Fractuur aan één zijde van het bot wat een buiging in het bot veroorzaakt. Zoals de naam al aangeeft is dit een fractuur die alleen bij kinderen voorkomt. Hun bot is nog zo buigzaam dat het net is als een twijgje dat niet breekt maar buigt</a:t>
            </a:r>
            <a:r>
              <a:rPr lang="nl-NL" dirty="0"/>
              <a:t>.</a:t>
            </a:r>
          </a:p>
        </p:txBody>
      </p:sp>
    </p:spTree>
    <p:extLst>
      <p:ext uri="{BB962C8B-B14F-4D97-AF65-F5344CB8AC3E}">
        <p14:creationId xmlns:p14="http://schemas.microsoft.com/office/powerpoint/2010/main" val="4005190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latin typeface="Arial" panose="020B0604020202020204" pitchFamily="34" charset="0"/>
                <a:cs typeface="Arial" panose="020B0604020202020204" pitchFamily="34" charset="0"/>
              </a:rPr>
              <a:t>          </a:t>
            </a:r>
            <a:r>
              <a:rPr lang="nl-NL" sz="2800" b="1" dirty="0">
                <a:latin typeface="Arial" panose="020B0604020202020204" pitchFamily="34" charset="0"/>
                <a:cs typeface="Arial" panose="020B0604020202020204" pitchFamily="34" charset="0"/>
              </a:rPr>
              <a:t>Behandeling open botbreuk</a:t>
            </a:r>
          </a:p>
        </p:txBody>
      </p:sp>
      <p:sp>
        <p:nvSpPr>
          <p:cNvPr id="3" name="Tijdelijke aanduiding voor datum 2"/>
          <p:cNvSpPr>
            <a:spLocks noGrp="1"/>
          </p:cNvSpPr>
          <p:nvPr>
            <p:ph type="dt" sz="half" idx="10"/>
          </p:nvPr>
        </p:nvSpPr>
        <p:spPr/>
        <p:txBody>
          <a:bodyPr/>
          <a:lstStyle/>
          <a:p>
            <a:fld id="{B40C09CB-324D-40B3-A13B-2B93230F33B6}" type="datetime1">
              <a:rPr lang="nl-NL" smtClean="0"/>
              <a:t>15-10-2018</a:t>
            </a:fld>
            <a:endParaRPr lang="nl-NL"/>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60230"/>
            <a:ext cx="4464496" cy="334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87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b="1" dirty="0">
                <a:latin typeface="Arial" panose="020B0604020202020204" pitchFamily="34" charset="0"/>
                <a:cs typeface="Arial" panose="020B0604020202020204" pitchFamily="34" charset="0"/>
              </a:rPr>
              <a:t>Leerdoelen Kneuzing en verstuiking</a:t>
            </a:r>
          </a:p>
        </p:txBody>
      </p:sp>
      <p:sp>
        <p:nvSpPr>
          <p:cNvPr id="3" name="Tijdelijke aanduiding voor inhoud 2"/>
          <p:cNvSpPr>
            <a:spLocks noGrp="1"/>
          </p:cNvSpPr>
          <p:nvPr>
            <p:ph idx="1"/>
          </p:nvPr>
        </p:nvSpPr>
        <p:spPr>
          <a:xfrm>
            <a:off x="718755" y="2065742"/>
            <a:ext cx="7772400" cy="4050792"/>
          </a:xfrm>
        </p:spPr>
        <p:txBody>
          <a:bodyPr>
            <a:normAutofit/>
          </a:bodyPr>
          <a:lstStyle/>
          <a:p>
            <a:pPr marL="0" indent="0">
              <a:buNone/>
            </a:pPr>
            <a:r>
              <a:rPr lang="nl-NL" sz="2400" dirty="0">
                <a:latin typeface="Arial" panose="020B0604020202020204" pitchFamily="34" charset="0"/>
                <a:cs typeface="Arial" panose="020B0604020202020204" pitchFamily="34" charset="0"/>
              </a:rPr>
              <a:t>Aan het eind van de les kan je</a:t>
            </a:r>
          </a:p>
          <a:p>
            <a:r>
              <a:rPr lang="nl-NL" sz="2400" dirty="0">
                <a:latin typeface="Arial" panose="020B0604020202020204" pitchFamily="34" charset="0"/>
                <a:cs typeface="Arial" panose="020B0604020202020204" pitchFamily="34" charset="0"/>
              </a:rPr>
              <a:t>de oorzaken en kenmerken van een kneuzing en verstuiking benoemen</a:t>
            </a:r>
          </a:p>
          <a:p>
            <a:r>
              <a:rPr lang="nl-NL" sz="2400" dirty="0">
                <a:latin typeface="Arial" panose="020B0604020202020204" pitchFamily="34" charset="0"/>
                <a:cs typeface="Arial" panose="020B0604020202020204" pitchFamily="34" charset="0"/>
              </a:rPr>
              <a:t>eerste hulp verlenen bij een kneuzing en verstuiking</a:t>
            </a:r>
          </a:p>
          <a:p>
            <a:r>
              <a:rPr lang="nl-NL" sz="2400" dirty="0">
                <a:latin typeface="Arial" panose="020B0604020202020204" pitchFamily="34" charset="0"/>
                <a:cs typeface="Arial" panose="020B0604020202020204" pitchFamily="34" charset="0"/>
              </a:rPr>
              <a:t>de oorzaken van botbreuken, ontwrichtingen en wervelletsel benoemen</a:t>
            </a:r>
          </a:p>
          <a:p>
            <a:r>
              <a:rPr lang="nl-NL" sz="2400" dirty="0">
                <a:latin typeface="Arial" panose="020B0604020202020204" pitchFamily="34" charset="0"/>
                <a:cs typeface="Arial" panose="020B0604020202020204" pitchFamily="34" charset="0"/>
              </a:rPr>
              <a:t>eerste hulp verlenen bij botbreuken, ontwrichtingen en wervelletsel.</a:t>
            </a:r>
          </a:p>
          <a:p>
            <a:endParaRPr lang="nl-NL" sz="2400" dirty="0"/>
          </a:p>
        </p:txBody>
      </p:sp>
      <p:sp>
        <p:nvSpPr>
          <p:cNvPr id="4" name="Tijdelijke aanduiding voor datum 3"/>
          <p:cNvSpPr>
            <a:spLocks noGrp="1"/>
          </p:cNvSpPr>
          <p:nvPr>
            <p:ph type="dt" sz="half" idx="10"/>
          </p:nvPr>
        </p:nvSpPr>
        <p:spPr/>
        <p:txBody>
          <a:bodyPr/>
          <a:lstStyle/>
          <a:p>
            <a:fld id="{253E89CD-A0C2-4620-809E-3A2A17E1708F}" type="datetime1">
              <a:rPr lang="nl-NL" smtClean="0"/>
              <a:t>15-10-2018</a:t>
            </a:fld>
            <a:endParaRPr lang="nl-NL" dirty="0"/>
          </a:p>
        </p:txBody>
      </p:sp>
    </p:spTree>
    <p:extLst>
      <p:ext uri="{BB962C8B-B14F-4D97-AF65-F5344CB8AC3E}">
        <p14:creationId xmlns:p14="http://schemas.microsoft.com/office/powerpoint/2010/main" val="238024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latin typeface="Arial" panose="020B0604020202020204" pitchFamily="34" charset="0"/>
                <a:cs typeface="Arial" panose="020B0604020202020204" pitchFamily="34" charset="0"/>
              </a:rPr>
              <a:t>Soorten Botbreuken  </a:t>
            </a:r>
            <a:br>
              <a:rPr lang="nl-NL" sz="2800" dirty="0"/>
            </a:br>
            <a:br>
              <a:rPr lang="nl-NL" dirty="0"/>
            </a:br>
            <a:r>
              <a:rPr lang="nl-NL" sz="1800" dirty="0"/>
              <a:t>(bron www. orthopedie/botbreuken)</a:t>
            </a:r>
          </a:p>
        </p:txBody>
      </p:sp>
      <p:sp>
        <p:nvSpPr>
          <p:cNvPr id="3" name="Tijdelijke aanduiding voor datum 2"/>
          <p:cNvSpPr>
            <a:spLocks noGrp="1"/>
          </p:cNvSpPr>
          <p:nvPr>
            <p:ph type="dt" sz="half" idx="10"/>
          </p:nvPr>
        </p:nvSpPr>
        <p:spPr/>
        <p:txBody>
          <a:bodyPr/>
          <a:lstStyle/>
          <a:p>
            <a:fld id="{A39A6904-D58B-4D9A-8B0E-E944D2B7965B}" type="datetime1">
              <a:rPr lang="nl-NL" smtClean="0"/>
              <a:t>15-10-2018</a:t>
            </a:fld>
            <a:endParaRPr lang="nl-N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33" y="2093976"/>
            <a:ext cx="8747047" cy="167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787042"/>
            <a:ext cx="3600400" cy="288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13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Wervelletsel 					</a:t>
            </a:r>
            <a:endParaRPr lang="nl-NL" sz="3200" b="1" dirty="0">
              <a:latin typeface="Arial" pitchFamily="34" charset="0"/>
              <a:cs typeface="Arial" pitchFamily="34" charset="0"/>
            </a:endParaRPr>
          </a:p>
        </p:txBody>
      </p:sp>
      <p:sp>
        <p:nvSpPr>
          <p:cNvPr id="3" name="Tijdelijke aanduiding voor datum 2"/>
          <p:cNvSpPr>
            <a:spLocks noGrp="1"/>
          </p:cNvSpPr>
          <p:nvPr>
            <p:ph type="dt" sz="half" idx="10"/>
          </p:nvPr>
        </p:nvSpPr>
        <p:spPr>
          <a:xfrm>
            <a:off x="6003036" y="6303039"/>
            <a:ext cx="2455164" cy="365125"/>
          </a:xfrm>
        </p:spPr>
        <p:txBody>
          <a:bodyPr/>
          <a:lstStyle/>
          <a:p>
            <a:fld id="{50225B17-78E6-4516-AB00-C23E691FC0ED}" type="datetime1">
              <a:rPr lang="nl-NL" smtClean="0"/>
              <a:t>15-10-2018</a:t>
            </a:fld>
            <a:endParaRPr lang="nl-NL"/>
          </a:p>
        </p:txBody>
      </p:sp>
      <p:sp>
        <p:nvSpPr>
          <p:cNvPr id="5" name="Rechthoek 4"/>
          <p:cNvSpPr/>
          <p:nvPr/>
        </p:nvSpPr>
        <p:spPr>
          <a:xfrm>
            <a:off x="683568" y="1484784"/>
            <a:ext cx="7560840" cy="5262979"/>
          </a:xfrm>
          <a:prstGeom prst="rect">
            <a:avLst/>
          </a:prstGeom>
        </p:spPr>
        <p:txBody>
          <a:bodyPr wrap="square">
            <a:spAutoFit/>
          </a:bodyPr>
          <a:lstStyle/>
          <a:p>
            <a:pPr lvl="0" defTabSz="914400" hangingPunct="1">
              <a:lnSpc>
                <a:spcPct val="100000"/>
              </a:lnSpc>
              <a:buClrTx/>
              <a:buSzTx/>
            </a:pPr>
            <a:endParaRPr lang="nl-NL" altLang="zh-CN" sz="1200" dirty="0">
              <a:latin typeface="Arial" pitchFamily="34" charset="0"/>
            </a:endParaRPr>
          </a:p>
          <a:p>
            <a:pPr lvl="0" defTabSz="914400" eaLnBrk="0">
              <a:lnSpc>
                <a:spcPct val="100000"/>
              </a:lnSpc>
              <a:buClrTx/>
              <a:buSzTx/>
            </a:pPr>
            <a:endParaRPr lang="nl-NL" altLang="zh-CN" dirty="0">
              <a:latin typeface="Arial" pitchFamily="34" charset="0"/>
              <a:ea typeface="Calibri" pitchFamily="34" charset="0"/>
              <a:cs typeface="Arial" pitchFamily="34" charset="0"/>
            </a:endParaRPr>
          </a:p>
          <a:p>
            <a:pPr lvl="0" defTabSz="914400" eaLnBrk="0">
              <a:lnSpc>
                <a:spcPct val="100000"/>
              </a:lnSpc>
              <a:buClrTx/>
              <a:buSzTx/>
            </a:pPr>
            <a:endParaRPr lang="nl-NL" altLang="zh-CN" dirty="0">
              <a:latin typeface="Arial" pitchFamily="34" charset="0"/>
              <a:ea typeface="Calibri" pitchFamily="34" charset="0"/>
              <a:cs typeface="Arial" pitchFamily="34" charset="0"/>
            </a:endParaRPr>
          </a:p>
          <a:p>
            <a:pPr lvl="0" defTabSz="914400" eaLnBrk="0">
              <a:lnSpc>
                <a:spcPct val="100000"/>
              </a:lnSpc>
              <a:buClrTx/>
              <a:buSzTx/>
            </a:pPr>
            <a:r>
              <a:rPr lang="nl-NL" altLang="zh-CN" sz="2400" dirty="0">
                <a:latin typeface="Arial" pitchFamily="34" charset="0"/>
                <a:ea typeface="Calibri" pitchFamily="34" charset="0"/>
                <a:cs typeface="Arial" pitchFamily="34" charset="0"/>
              </a:rPr>
              <a:t>Een wervelletsel is een breuk of verschuiving van een of meerdere wervels. Het kan zowel ter hoogte van de hals als ter hoogte van de rug optreden. Wanneer het  ruggenmerg beschadigd is kan het slachtoffer verlamt raken of komen te overlijden.</a:t>
            </a:r>
          </a:p>
          <a:p>
            <a:pPr lvl="0" defTabSz="914400" eaLnBrk="0">
              <a:lnSpc>
                <a:spcPct val="100000"/>
              </a:lnSpc>
              <a:buClrTx/>
              <a:buSzTx/>
            </a:pPr>
            <a:endParaRPr lang="nl-NL" altLang="zh-CN" sz="2400" dirty="0">
              <a:latin typeface="Arial" pitchFamily="34" charset="0"/>
            </a:endParaRPr>
          </a:p>
          <a:p>
            <a:pPr lvl="0" defTabSz="914400" eaLnBrk="0">
              <a:lnSpc>
                <a:spcPct val="100000"/>
              </a:lnSpc>
              <a:buClrTx/>
              <a:buSzTx/>
            </a:pPr>
            <a:r>
              <a:rPr lang="nl-NL" altLang="zh-CN" sz="2400" b="1" dirty="0">
                <a:latin typeface="Arial" pitchFamily="34" charset="0"/>
                <a:ea typeface="Calibri" pitchFamily="34" charset="0"/>
                <a:cs typeface="Arial" pitchFamily="34" charset="0"/>
              </a:rPr>
              <a:t>Verschijnselen</a:t>
            </a:r>
            <a:endParaRPr lang="nl-NL" altLang="zh-CN" sz="2400" b="1" dirty="0">
              <a:latin typeface="Arial" pitchFamily="34" charset="0"/>
            </a:endParaRPr>
          </a:p>
          <a:p>
            <a:pPr lvl="0" defTabSz="914400" eaLnBrk="0">
              <a:lnSpc>
                <a:spcPct val="100000"/>
              </a:lnSpc>
              <a:buClrTx/>
              <a:buSzTx/>
              <a:buFontTx/>
              <a:buChar char="•"/>
            </a:pPr>
            <a:r>
              <a:rPr lang="nl-NL" altLang="zh-CN" sz="2400" dirty="0">
                <a:latin typeface="Arial" pitchFamily="34" charset="0"/>
                <a:ea typeface="Calibri" pitchFamily="34" charset="0"/>
                <a:cs typeface="Arial" pitchFamily="34" charset="0"/>
              </a:rPr>
              <a:t>Pijn aan de nek of rug of is daar extra gevoelig</a:t>
            </a:r>
            <a:endParaRPr lang="nl-NL" altLang="zh-CN" sz="2400" dirty="0">
              <a:latin typeface="Arial" pitchFamily="34" charset="0"/>
            </a:endParaRPr>
          </a:p>
          <a:p>
            <a:pPr lvl="0" defTabSz="914400" eaLnBrk="0">
              <a:lnSpc>
                <a:spcPct val="100000"/>
              </a:lnSpc>
              <a:buClrTx/>
              <a:buSzTx/>
              <a:buFontTx/>
              <a:buChar char="•"/>
            </a:pPr>
            <a:r>
              <a:rPr lang="nl-NL" altLang="zh-CN" sz="2400" dirty="0">
                <a:latin typeface="Arial" pitchFamily="34" charset="0"/>
                <a:ea typeface="Calibri" pitchFamily="34" charset="0"/>
                <a:cs typeface="Arial" pitchFamily="34" charset="0"/>
              </a:rPr>
              <a:t>Vermindert gevoel of tintelingen</a:t>
            </a:r>
            <a:endParaRPr lang="nl-NL" altLang="zh-CN" sz="2400" dirty="0">
              <a:latin typeface="Arial" pitchFamily="34" charset="0"/>
            </a:endParaRPr>
          </a:p>
          <a:p>
            <a:pPr lvl="0" defTabSz="914400" eaLnBrk="0">
              <a:lnSpc>
                <a:spcPct val="100000"/>
              </a:lnSpc>
              <a:buClrTx/>
              <a:buSzTx/>
              <a:buFontTx/>
              <a:buChar char="•"/>
            </a:pPr>
            <a:r>
              <a:rPr lang="nl-NL" altLang="zh-CN" sz="2400" dirty="0">
                <a:latin typeface="Arial" pitchFamily="34" charset="0"/>
                <a:ea typeface="Calibri" pitchFamily="34" charset="0"/>
                <a:cs typeface="Arial" pitchFamily="34" charset="0"/>
              </a:rPr>
              <a:t>Mogelijk sufheid,  bewusteloosheid (hersenschudding?), onrust</a:t>
            </a:r>
          </a:p>
          <a:p>
            <a:pPr lvl="0" defTabSz="914400" eaLnBrk="0">
              <a:lnSpc>
                <a:spcPct val="100000"/>
              </a:lnSpc>
              <a:buClrTx/>
              <a:buSzTx/>
              <a:buFontTx/>
              <a:buChar char="•"/>
            </a:pPr>
            <a:endParaRPr lang="nl-NL" altLang="zh-CN" sz="1200" dirty="0">
              <a:latin typeface="Arial" pitchFamily="34" charset="0"/>
              <a:cs typeface="Arial" pitchFamily="34" charset="0"/>
            </a:endParaRPr>
          </a:p>
          <a:p>
            <a:pPr lvl="0" defTabSz="914400" eaLnBrk="0">
              <a:lnSpc>
                <a:spcPct val="100000"/>
              </a:lnSpc>
              <a:buClrTx/>
              <a:buSzTx/>
              <a:buFontTx/>
              <a:buChar char="•"/>
            </a:pPr>
            <a:endParaRPr lang="nl-NL" altLang="zh-CN" sz="1200" dirty="0">
              <a:latin typeface="Arial" pitchFamily="34" charset="0"/>
            </a:endParaRPr>
          </a:p>
        </p:txBody>
      </p:sp>
      <p:pic>
        <p:nvPicPr>
          <p:cNvPr id="6" name="Afbeeldingen65"/>
          <p:cNvPicPr>
            <a:picLocks noChangeAspect="1" noChangeArrowheads="1"/>
          </p:cNvPicPr>
          <p:nvPr/>
        </p:nvPicPr>
        <p:blipFill>
          <a:blip r:embed="rId2" cstate="print"/>
          <a:srcRect/>
          <a:stretch>
            <a:fillRect/>
          </a:stretch>
        </p:blipFill>
        <p:spPr bwMode="auto">
          <a:xfrm>
            <a:off x="5855244" y="372398"/>
            <a:ext cx="2592288" cy="159175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8412" y="484632"/>
            <a:ext cx="7839788" cy="1609344"/>
          </a:xfrm>
        </p:spPr>
        <p:txBody>
          <a:bodyPr/>
          <a:lstStyle/>
          <a:p>
            <a:r>
              <a:rPr lang="nl-NL" dirty="0"/>
              <a:t>Nek stabiliseren (handgreep </a:t>
            </a:r>
            <a:r>
              <a:rPr lang="nl-NL" dirty="0" err="1"/>
              <a:t>zach</a:t>
            </a:r>
            <a:r>
              <a:rPr lang="nl-NL" dirty="0"/>
              <a:t>)</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412" y="2576444"/>
            <a:ext cx="3418210" cy="3372836"/>
          </a:xfrm>
        </p:spPr>
      </p:pic>
      <p:sp>
        <p:nvSpPr>
          <p:cNvPr id="4" name="Tijdelijke aanduiding voor datum 3"/>
          <p:cNvSpPr>
            <a:spLocks noGrp="1"/>
          </p:cNvSpPr>
          <p:nvPr>
            <p:ph type="dt" sz="half" idx="10"/>
          </p:nvPr>
        </p:nvSpPr>
        <p:spPr/>
        <p:txBody>
          <a:bodyPr/>
          <a:lstStyle/>
          <a:p>
            <a:fld id="{631C411D-7394-43A2-99A1-F35BDFA32602}" type="datetime1">
              <a:rPr lang="nl-NL" smtClean="0"/>
              <a:t>15-10-2018</a:t>
            </a:fld>
            <a:endParaRPr lang="nl-NL"/>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480" y="2576444"/>
            <a:ext cx="2569779" cy="337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79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95AEC50-885B-4B7A-8E99-14E5C8C314D0}"/>
              </a:ext>
            </a:extLst>
          </p:cNvPr>
          <p:cNvPicPr>
            <a:picLocks noChangeAspect="1"/>
          </p:cNvPicPr>
          <p:nvPr/>
        </p:nvPicPr>
        <p:blipFill>
          <a:blip r:embed="rId2"/>
          <a:stretch>
            <a:fillRect/>
          </a:stretch>
        </p:blipFill>
        <p:spPr>
          <a:xfrm>
            <a:off x="341009" y="621548"/>
            <a:ext cx="8461981" cy="5614903"/>
          </a:xfrm>
          <a:prstGeom prst="rect">
            <a:avLst/>
          </a:prstGeom>
        </p:spPr>
      </p:pic>
      <p:sp>
        <p:nvSpPr>
          <p:cNvPr id="2" name="Titel 1">
            <a:extLst>
              <a:ext uri="{FF2B5EF4-FFF2-40B4-BE49-F238E27FC236}">
                <a16:creationId xmlns:a16="http://schemas.microsoft.com/office/drawing/2014/main" id="{5E304690-35F9-4AA8-ACBB-C86F192D9CE3}"/>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0FDB978E-A3D8-4B2D-9EE8-943667FC01AD}"/>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DA90F272-CF33-4AEC-BA55-F7C580FAA02D}"/>
              </a:ext>
            </a:extLst>
          </p:cNvPr>
          <p:cNvSpPr>
            <a:spLocks noGrp="1"/>
          </p:cNvSpPr>
          <p:nvPr>
            <p:ph type="dt" sz="half" idx="10"/>
          </p:nvPr>
        </p:nvSpPr>
        <p:spPr/>
        <p:txBody>
          <a:bodyPr/>
          <a:lstStyle/>
          <a:p>
            <a:fld id="{C8B42355-C033-4499-AE47-B409185BF348}" type="datetime1">
              <a:rPr lang="nl-NL" smtClean="0"/>
              <a:t>15-10-2018</a:t>
            </a:fld>
            <a:endParaRPr lang="nl-NL"/>
          </a:p>
        </p:txBody>
      </p:sp>
    </p:spTree>
    <p:extLst>
      <p:ext uri="{BB962C8B-B14F-4D97-AF65-F5344CB8AC3E}">
        <p14:creationId xmlns:p14="http://schemas.microsoft.com/office/powerpoint/2010/main" val="1433205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272DE-CD3F-4C7F-8E3A-AE8C183FBDE8}"/>
              </a:ext>
            </a:extLst>
          </p:cNvPr>
          <p:cNvSpPr>
            <a:spLocks noGrp="1"/>
          </p:cNvSpPr>
          <p:nvPr>
            <p:ph type="title"/>
          </p:nvPr>
        </p:nvSpPr>
        <p:spPr/>
        <p:txBody>
          <a:bodyPr/>
          <a:lstStyle/>
          <a:p>
            <a:r>
              <a:rPr lang="nl-NL" dirty="0"/>
              <a:t>Links</a:t>
            </a:r>
          </a:p>
        </p:txBody>
      </p:sp>
      <p:sp>
        <p:nvSpPr>
          <p:cNvPr id="3" name="Tijdelijke aanduiding voor inhoud 2">
            <a:extLst>
              <a:ext uri="{FF2B5EF4-FFF2-40B4-BE49-F238E27FC236}">
                <a16:creationId xmlns:a16="http://schemas.microsoft.com/office/drawing/2014/main" id="{3F505D4F-31EC-43B4-886D-8CEAB3BE47FB}"/>
              </a:ext>
            </a:extLst>
          </p:cNvPr>
          <p:cNvSpPr>
            <a:spLocks noGrp="1"/>
          </p:cNvSpPr>
          <p:nvPr>
            <p:ph idx="1"/>
          </p:nvPr>
        </p:nvSpPr>
        <p:spPr/>
        <p:txBody>
          <a:bodyPr/>
          <a:lstStyle/>
          <a:p>
            <a:r>
              <a:rPr lang="nl-NL" dirty="0"/>
              <a:t>http://www.startpuntradiologie.nl/basiskennis/fractuurleer/</a:t>
            </a:r>
          </a:p>
        </p:txBody>
      </p:sp>
      <p:sp>
        <p:nvSpPr>
          <p:cNvPr id="4" name="Tijdelijke aanduiding voor datum 3">
            <a:extLst>
              <a:ext uri="{FF2B5EF4-FFF2-40B4-BE49-F238E27FC236}">
                <a16:creationId xmlns:a16="http://schemas.microsoft.com/office/drawing/2014/main" id="{716646E5-694D-4564-9B03-F98C3F4928D6}"/>
              </a:ext>
            </a:extLst>
          </p:cNvPr>
          <p:cNvSpPr>
            <a:spLocks noGrp="1"/>
          </p:cNvSpPr>
          <p:nvPr>
            <p:ph type="dt" sz="half" idx="10"/>
          </p:nvPr>
        </p:nvSpPr>
        <p:spPr/>
        <p:txBody>
          <a:bodyPr/>
          <a:lstStyle/>
          <a:p>
            <a:fld id="{C8B42355-C033-4499-AE47-B409185BF348}" type="datetime1">
              <a:rPr lang="nl-NL" smtClean="0"/>
              <a:t>15-10-2018</a:t>
            </a:fld>
            <a:endParaRPr lang="nl-NL"/>
          </a:p>
        </p:txBody>
      </p:sp>
    </p:spTree>
    <p:extLst>
      <p:ext uri="{BB962C8B-B14F-4D97-AF65-F5344CB8AC3E}">
        <p14:creationId xmlns:p14="http://schemas.microsoft.com/office/powerpoint/2010/main" val="405696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F2A3F-A788-4581-8DF9-4A3F50860C1B}"/>
              </a:ext>
            </a:extLst>
          </p:cNvPr>
          <p:cNvSpPr>
            <a:spLocks noGrp="1"/>
          </p:cNvSpPr>
          <p:nvPr>
            <p:ph type="title"/>
          </p:nvPr>
        </p:nvSpPr>
        <p:spPr/>
        <p:txBody>
          <a:bodyPr/>
          <a:lstStyle/>
          <a:p>
            <a:r>
              <a:rPr lang="nl-NL" dirty="0"/>
              <a:t>Oorzaken en kenmerken kneuzingen en verstuikingen</a:t>
            </a:r>
          </a:p>
        </p:txBody>
      </p:sp>
      <p:sp>
        <p:nvSpPr>
          <p:cNvPr id="3" name="Tijdelijke aanduiding voor inhoud 2">
            <a:extLst>
              <a:ext uri="{FF2B5EF4-FFF2-40B4-BE49-F238E27FC236}">
                <a16:creationId xmlns:a16="http://schemas.microsoft.com/office/drawing/2014/main" id="{E6410FD8-D6DA-4C82-83D6-8CD6C2CA5D07}"/>
              </a:ext>
            </a:extLst>
          </p:cNvPr>
          <p:cNvSpPr>
            <a:spLocks noGrp="1"/>
          </p:cNvSpPr>
          <p:nvPr>
            <p:ph idx="1"/>
          </p:nvPr>
        </p:nvSpPr>
        <p:spPr>
          <a:xfrm>
            <a:off x="685800" y="2492896"/>
            <a:ext cx="7772400" cy="3312368"/>
          </a:xfrm>
        </p:spPr>
        <p:txBody>
          <a:bodyPr/>
          <a:lstStyle/>
          <a:p>
            <a:pPr marL="0" indent="0">
              <a:buNone/>
            </a:pPr>
            <a:r>
              <a:rPr lang="nl-NL" sz="2400" dirty="0">
                <a:latin typeface="Arial" panose="020B0604020202020204" pitchFamily="34" charset="0"/>
                <a:cs typeface="Arial" panose="020B0604020202020204" pitchFamily="34" charset="0"/>
              </a:rPr>
              <a:t>Een kneuzing kan overal in het lichaam gebeuren</a:t>
            </a:r>
          </a:p>
          <a:p>
            <a:pPr marL="0" indent="0">
              <a:buNone/>
            </a:pPr>
            <a:endParaRPr lang="nl-NL" sz="2400"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Een verstuiking treedt altijd op bij een gewricht</a:t>
            </a:r>
          </a:p>
        </p:txBody>
      </p:sp>
      <p:sp>
        <p:nvSpPr>
          <p:cNvPr id="4" name="Tijdelijke aanduiding voor datum 3">
            <a:extLst>
              <a:ext uri="{FF2B5EF4-FFF2-40B4-BE49-F238E27FC236}">
                <a16:creationId xmlns:a16="http://schemas.microsoft.com/office/drawing/2014/main" id="{2AC3D1B8-531A-4A15-9ABD-BAC9075D7324}"/>
              </a:ext>
            </a:extLst>
          </p:cNvPr>
          <p:cNvSpPr>
            <a:spLocks noGrp="1"/>
          </p:cNvSpPr>
          <p:nvPr>
            <p:ph type="dt" sz="half" idx="10"/>
          </p:nvPr>
        </p:nvSpPr>
        <p:spPr/>
        <p:txBody>
          <a:bodyPr/>
          <a:lstStyle/>
          <a:p>
            <a:fld id="{C8B42355-C033-4499-AE47-B409185BF348}" type="datetime1">
              <a:rPr lang="nl-NL" smtClean="0"/>
              <a:t>15-10-2018</a:t>
            </a:fld>
            <a:endParaRPr lang="nl-NL"/>
          </a:p>
        </p:txBody>
      </p:sp>
    </p:spTree>
    <p:extLst>
      <p:ext uri="{BB962C8B-B14F-4D97-AF65-F5344CB8AC3E}">
        <p14:creationId xmlns:p14="http://schemas.microsoft.com/office/powerpoint/2010/main" val="55959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60EF9-3AD6-4152-A8F7-52A8C79E1E95}"/>
              </a:ext>
            </a:extLst>
          </p:cNvPr>
          <p:cNvSpPr>
            <a:spLocks noGrp="1"/>
          </p:cNvSpPr>
          <p:nvPr>
            <p:ph type="title"/>
          </p:nvPr>
        </p:nvSpPr>
        <p:spPr>
          <a:xfrm>
            <a:off x="500559" y="484632"/>
            <a:ext cx="7957641" cy="1609344"/>
          </a:xfrm>
        </p:spPr>
        <p:txBody>
          <a:bodyPr/>
          <a:lstStyle/>
          <a:p>
            <a:r>
              <a:rPr lang="nl-NL" dirty="0"/>
              <a:t> Verstuiking (verrekking, verzwikking)</a:t>
            </a:r>
          </a:p>
        </p:txBody>
      </p:sp>
      <p:sp>
        <p:nvSpPr>
          <p:cNvPr id="3" name="Tijdelijke aanduiding voor inhoud 2">
            <a:extLst>
              <a:ext uri="{FF2B5EF4-FFF2-40B4-BE49-F238E27FC236}">
                <a16:creationId xmlns:a16="http://schemas.microsoft.com/office/drawing/2014/main" id="{CED56FC1-F22B-4607-9103-DA427932F18F}"/>
              </a:ext>
            </a:extLst>
          </p:cNvPr>
          <p:cNvSpPr>
            <a:spLocks noGrp="1"/>
          </p:cNvSpPr>
          <p:nvPr>
            <p:ph idx="1"/>
          </p:nvPr>
        </p:nvSpPr>
        <p:spPr>
          <a:xfrm>
            <a:off x="778420" y="1772815"/>
            <a:ext cx="7957641" cy="3862039"/>
          </a:xfrm>
        </p:spPr>
        <p:txBody>
          <a:bodyPr/>
          <a:lstStyle/>
          <a:p>
            <a:pPr marL="0" indent="0">
              <a:buNone/>
            </a:pPr>
            <a:r>
              <a:rPr lang="nl-NL" sz="2400" dirty="0">
                <a:latin typeface="Arial" panose="020B0604020202020204" pitchFamily="34" charset="0"/>
                <a:cs typeface="Arial" panose="020B0604020202020204" pitchFamily="34" charset="0"/>
              </a:rPr>
              <a:t>Bij een verstuiking worden de botten met kracht </a:t>
            </a:r>
          </a:p>
          <a:p>
            <a:pPr marL="0" indent="0">
              <a:buNone/>
            </a:pPr>
            <a:r>
              <a:rPr lang="nl-NL" sz="2400" dirty="0">
                <a:latin typeface="Arial" panose="020B0604020202020204" pitchFamily="34" charset="0"/>
                <a:cs typeface="Arial" panose="020B0604020202020204" pitchFamily="34" charset="0"/>
              </a:rPr>
              <a:t>door het gewrichtskapsel toestaande ruimte</a:t>
            </a:r>
          </a:p>
          <a:p>
            <a:pPr marL="0" indent="0">
              <a:buNone/>
            </a:pPr>
            <a:r>
              <a:rPr lang="nl-NL" sz="2400" dirty="0">
                <a:latin typeface="Arial" panose="020B0604020202020204" pitchFamily="34" charset="0"/>
                <a:cs typeface="Arial" panose="020B0604020202020204" pitchFamily="34" charset="0"/>
              </a:rPr>
              <a:t>geduwd. Hierdoor beschadigen de zachte weefsels</a:t>
            </a:r>
            <a:r>
              <a:rPr lang="nl-NL" sz="2400" dirty="0"/>
              <a:t>.</a:t>
            </a:r>
          </a:p>
          <a:p>
            <a:endParaRPr lang="nl-NL" dirty="0"/>
          </a:p>
        </p:txBody>
      </p:sp>
      <p:sp>
        <p:nvSpPr>
          <p:cNvPr id="4" name="Tijdelijke aanduiding voor datum 3">
            <a:extLst>
              <a:ext uri="{FF2B5EF4-FFF2-40B4-BE49-F238E27FC236}">
                <a16:creationId xmlns:a16="http://schemas.microsoft.com/office/drawing/2014/main" id="{5BEC0EBA-6A83-44EC-BC79-FCC4DC848517}"/>
              </a:ext>
            </a:extLst>
          </p:cNvPr>
          <p:cNvSpPr>
            <a:spLocks noGrp="1"/>
          </p:cNvSpPr>
          <p:nvPr>
            <p:ph type="dt" sz="half" idx="10"/>
          </p:nvPr>
        </p:nvSpPr>
        <p:spPr/>
        <p:txBody>
          <a:bodyPr/>
          <a:lstStyle/>
          <a:p>
            <a:fld id="{D5B95B0D-69D0-41D5-B3FD-4DCB0F2CC07A}" type="datetime1">
              <a:rPr lang="nl-NL" smtClean="0"/>
              <a:t>15-10-2018</a:t>
            </a:fld>
            <a:endParaRPr lang="nl-NL"/>
          </a:p>
        </p:txBody>
      </p:sp>
      <p:pic>
        <p:nvPicPr>
          <p:cNvPr id="5" name="Afbeelding 4">
            <a:extLst>
              <a:ext uri="{FF2B5EF4-FFF2-40B4-BE49-F238E27FC236}">
                <a16:creationId xmlns:a16="http://schemas.microsoft.com/office/drawing/2014/main" id="{BC3A4B8F-BF54-48CE-9EC3-D26D1C9EBD4D}"/>
              </a:ext>
            </a:extLst>
          </p:cNvPr>
          <p:cNvPicPr>
            <a:picLocks noChangeAspect="1"/>
          </p:cNvPicPr>
          <p:nvPr/>
        </p:nvPicPr>
        <p:blipFill>
          <a:blip r:embed="rId2"/>
          <a:stretch>
            <a:fillRect/>
          </a:stretch>
        </p:blipFill>
        <p:spPr>
          <a:xfrm>
            <a:off x="685800" y="3609459"/>
            <a:ext cx="2621507" cy="1743607"/>
          </a:xfrm>
          <a:prstGeom prst="rect">
            <a:avLst/>
          </a:prstGeom>
        </p:spPr>
      </p:pic>
      <p:pic>
        <p:nvPicPr>
          <p:cNvPr id="6" name="Afbeelding 5">
            <a:extLst>
              <a:ext uri="{FF2B5EF4-FFF2-40B4-BE49-F238E27FC236}">
                <a16:creationId xmlns:a16="http://schemas.microsoft.com/office/drawing/2014/main" id="{B8704E6D-ECA2-4D6B-B1F9-14E4B2770576}"/>
              </a:ext>
            </a:extLst>
          </p:cNvPr>
          <p:cNvPicPr>
            <a:picLocks noChangeAspect="1"/>
          </p:cNvPicPr>
          <p:nvPr/>
        </p:nvPicPr>
        <p:blipFill>
          <a:blip r:embed="rId3"/>
          <a:stretch>
            <a:fillRect/>
          </a:stretch>
        </p:blipFill>
        <p:spPr>
          <a:xfrm>
            <a:off x="3513549" y="3609459"/>
            <a:ext cx="2487384" cy="1749704"/>
          </a:xfrm>
          <a:prstGeom prst="rect">
            <a:avLst/>
          </a:prstGeom>
        </p:spPr>
      </p:pic>
      <p:pic>
        <p:nvPicPr>
          <p:cNvPr id="7" name="Afbeelding 6">
            <a:extLst>
              <a:ext uri="{FF2B5EF4-FFF2-40B4-BE49-F238E27FC236}">
                <a16:creationId xmlns:a16="http://schemas.microsoft.com/office/drawing/2014/main" id="{EA91A1F6-CAB8-4207-A86D-E5CA41FC3788}"/>
              </a:ext>
            </a:extLst>
          </p:cNvPr>
          <p:cNvPicPr>
            <a:picLocks noChangeAspect="1"/>
          </p:cNvPicPr>
          <p:nvPr/>
        </p:nvPicPr>
        <p:blipFill>
          <a:blip r:embed="rId4"/>
          <a:stretch>
            <a:fillRect/>
          </a:stretch>
        </p:blipFill>
        <p:spPr>
          <a:xfrm>
            <a:off x="6295601" y="3544924"/>
            <a:ext cx="2487384" cy="1841152"/>
          </a:xfrm>
          <a:prstGeom prst="rect">
            <a:avLst/>
          </a:prstGeom>
        </p:spPr>
      </p:pic>
    </p:spTree>
    <p:extLst>
      <p:ext uri="{BB962C8B-B14F-4D97-AF65-F5344CB8AC3E}">
        <p14:creationId xmlns:p14="http://schemas.microsoft.com/office/powerpoint/2010/main" val="399734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0B948-CC92-4202-86C7-D8979E252227}"/>
              </a:ext>
            </a:extLst>
          </p:cNvPr>
          <p:cNvSpPr>
            <a:spLocks noGrp="1"/>
          </p:cNvSpPr>
          <p:nvPr>
            <p:ph type="title"/>
          </p:nvPr>
        </p:nvSpPr>
        <p:spPr/>
        <p:txBody>
          <a:bodyPr/>
          <a:lstStyle/>
          <a:p>
            <a:r>
              <a:rPr lang="nl-NL" dirty="0"/>
              <a:t>Verstuikte enkel</a:t>
            </a:r>
          </a:p>
        </p:txBody>
      </p:sp>
      <p:sp>
        <p:nvSpPr>
          <p:cNvPr id="3" name="Tijdelijke aanduiding voor inhoud 2">
            <a:extLst>
              <a:ext uri="{FF2B5EF4-FFF2-40B4-BE49-F238E27FC236}">
                <a16:creationId xmlns:a16="http://schemas.microsoft.com/office/drawing/2014/main" id="{5B7CEFFF-3755-4441-9577-B29598B13FF1}"/>
              </a:ext>
            </a:extLst>
          </p:cNvPr>
          <p:cNvSpPr>
            <a:spLocks noGrp="1"/>
          </p:cNvSpPr>
          <p:nvPr>
            <p:ph idx="1"/>
          </p:nvPr>
        </p:nvSpPr>
        <p:spPr>
          <a:xfrm>
            <a:off x="685800" y="2121408"/>
            <a:ext cx="8206680" cy="4050792"/>
          </a:xfrm>
        </p:spPr>
        <p:txBody>
          <a:bodyPr>
            <a:normAutofit/>
          </a:bodyPr>
          <a:lstStyle/>
          <a:p>
            <a:pPr marL="0" lvl="0" indent="0">
              <a:buClr>
                <a:srgbClr val="D34817">
                  <a:lumMod val="75000"/>
                </a:srgbClr>
              </a:buClr>
              <a:buNone/>
            </a:pPr>
            <a:r>
              <a:rPr lang="nl-NL" sz="2400" b="1" dirty="0">
                <a:solidFill>
                  <a:prstClr val="black"/>
                </a:solidFill>
                <a:latin typeface="Arial" panose="020B0604020202020204" pitchFamily="34" charset="0"/>
                <a:cs typeface="Arial" panose="020B0604020202020204" pitchFamily="34" charset="0"/>
              </a:rPr>
              <a:t>Vaststellen</a:t>
            </a:r>
          </a:p>
          <a:p>
            <a:pPr marL="0" lvl="0" indent="0">
              <a:buClr>
                <a:srgbClr val="D34817">
                  <a:lumMod val="75000"/>
                </a:srgbClr>
              </a:buClr>
              <a:buNone/>
            </a:pPr>
            <a:r>
              <a:rPr lang="nl-NL" sz="2400" dirty="0">
                <a:solidFill>
                  <a:prstClr val="black"/>
                </a:solidFill>
                <a:latin typeface="Arial" panose="020B0604020202020204" pitchFamily="34" charset="0"/>
                <a:cs typeface="Arial" panose="020B0604020202020204" pitchFamily="34" charset="0"/>
              </a:rPr>
              <a:t>De </a:t>
            </a:r>
            <a:r>
              <a:rPr lang="nl-NL" sz="2400" dirty="0" err="1">
                <a:solidFill>
                  <a:prstClr val="black"/>
                </a:solidFill>
                <a:latin typeface="Arial" panose="020B0604020202020204" pitchFamily="34" charset="0"/>
                <a:cs typeface="Arial" panose="020B0604020202020204" pitchFamily="34" charset="0"/>
              </a:rPr>
              <a:t>gewrichtskapsels</a:t>
            </a:r>
            <a:r>
              <a:rPr lang="nl-NL" sz="2400" dirty="0">
                <a:solidFill>
                  <a:prstClr val="black"/>
                </a:solidFill>
                <a:latin typeface="Arial" panose="020B0604020202020204" pitchFamily="34" charset="0"/>
                <a:cs typeface="Arial" panose="020B0604020202020204" pitchFamily="34" charset="0"/>
              </a:rPr>
              <a:t> zijn uitgerekt en mogelijk gescheurd</a:t>
            </a:r>
          </a:p>
          <a:p>
            <a:pPr marL="0" lvl="0" indent="0">
              <a:buClr>
                <a:srgbClr val="D34817">
                  <a:lumMod val="75000"/>
                </a:srgbClr>
              </a:buClr>
              <a:buNone/>
            </a:pPr>
            <a:endParaRPr lang="nl-NL" sz="2400" b="1" dirty="0">
              <a:solidFill>
                <a:prstClr val="black"/>
              </a:solidFill>
              <a:latin typeface="Arial" panose="020B0604020202020204" pitchFamily="34" charset="0"/>
              <a:cs typeface="Arial" panose="020B0604020202020204" pitchFamily="34" charset="0"/>
            </a:endParaRPr>
          </a:p>
          <a:p>
            <a:pPr marL="0" lvl="0" indent="0">
              <a:buClr>
                <a:srgbClr val="D34817">
                  <a:lumMod val="75000"/>
                </a:srgbClr>
              </a:buClr>
              <a:buNone/>
            </a:pPr>
            <a:r>
              <a:rPr lang="nl-NL" sz="2400" b="1" dirty="0">
                <a:solidFill>
                  <a:prstClr val="black"/>
                </a:solidFill>
                <a:latin typeface="Arial" panose="020B0604020202020204" pitchFamily="34" charset="0"/>
                <a:cs typeface="Arial" panose="020B0604020202020204" pitchFamily="34" charset="0"/>
              </a:rPr>
              <a:t>Eerste hulp</a:t>
            </a:r>
          </a:p>
          <a:p>
            <a:pPr lvl="0">
              <a:buClr>
                <a:srgbClr val="D34817">
                  <a:lumMod val="75000"/>
                </a:srgbClr>
              </a:buClr>
            </a:pPr>
            <a:r>
              <a:rPr lang="nl-NL" sz="2400" dirty="0">
                <a:solidFill>
                  <a:prstClr val="black"/>
                </a:solidFill>
                <a:latin typeface="Arial" panose="020B0604020202020204" pitchFamily="34" charset="0"/>
                <a:cs typeface="Arial" panose="020B0604020202020204" pitchFamily="34" charset="0"/>
              </a:rPr>
              <a:t>Verminderen van de pijn en voorkomen van verdere zwelling</a:t>
            </a:r>
          </a:p>
          <a:p>
            <a:pPr lvl="0">
              <a:buClr>
                <a:srgbClr val="D34817">
                  <a:lumMod val="75000"/>
                </a:srgbClr>
              </a:buClr>
            </a:pPr>
            <a:r>
              <a:rPr lang="nl-NL" sz="2400" dirty="0">
                <a:solidFill>
                  <a:prstClr val="black"/>
                </a:solidFill>
                <a:latin typeface="Arial" panose="020B0604020202020204" pitchFamily="34" charset="0"/>
                <a:cs typeface="Arial" panose="020B0604020202020204" pitchFamily="34" charset="0"/>
              </a:rPr>
              <a:t>Laat slachtoffer zitten en eigen schoen uittrekken. </a:t>
            </a:r>
          </a:p>
          <a:p>
            <a:pPr lvl="0">
              <a:buClr>
                <a:srgbClr val="D34817">
                  <a:lumMod val="75000"/>
                </a:srgbClr>
              </a:buClr>
            </a:pPr>
            <a:r>
              <a:rPr lang="nl-NL" sz="2400" dirty="0">
                <a:solidFill>
                  <a:prstClr val="black"/>
                </a:solidFill>
                <a:latin typeface="Arial" panose="020B0604020202020204" pitchFamily="34" charset="0"/>
                <a:cs typeface="Arial" panose="020B0604020202020204" pitchFamily="34" charset="0"/>
              </a:rPr>
              <a:t>Verwijder eventuele sieraden getroffen enkel en geef die aan het slachtoffer</a:t>
            </a:r>
          </a:p>
          <a:p>
            <a:pPr lvl="0">
              <a:buClr>
                <a:srgbClr val="D34817">
                  <a:lumMod val="75000"/>
                </a:srgbClr>
              </a:buClr>
            </a:pPr>
            <a:endParaRPr lang="nl-NL" sz="1800" dirty="0">
              <a:solidFill>
                <a:prstClr val="black"/>
              </a:solidFill>
              <a:latin typeface="Arial" panose="020B0604020202020204" pitchFamily="34" charset="0"/>
              <a:cs typeface="Arial" panose="020B0604020202020204" pitchFamily="34" charset="0"/>
            </a:endParaRPr>
          </a:p>
          <a:p>
            <a:endParaRPr lang="nl-NL" dirty="0"/>
          </a:p>
        </p:txBody>
      </p:sp>
      <p:sp>
        <p:nvSpPr>
          <p:cNvPr id="4" name="Tijdelijke aanduiding voor datum 3">
            <a:extLst>
              <a:ext uri="{FF2B5EF4-FFF2-40B4-BE49-F238E27FC236}">
                <a16:creationId xmlns:a16="http://schemas.microsoft.com/office/drawing/2014/main" id="{05EBAD36-1736-4304-850C-B6C4BC7E3C64}"/>
              </a:ext>
            </a:extLst>
          </p:cNvPr>
          <p:cNvSpPr>
            <a:spLocks noGrp="1"/>
          </p:cNvSpPr>
          <p:nvPr>
            <p:ph type="dt" sz="half" idx="10"/>
          </p:nvPr>
        </p:nvSpPr>
        <p:spPr/>
        <p:txBody>
          <a:bodyPr/>
          <a:lstStyle/>
          <a:p>
            <a:fld id="{A9E9336C-E6A1-4925-883A-CD0C353F405E}" type="datetime1">
              <a:rPr lang="nl-NL" smtClean="0"/>
              <a:t>15-10-2018</a:t>
            </a:fld>
            <a:endParaRPr lang="nl-NL"/>
          </a:p>
        </p:txBody>
      </p:sp>
    </p:spTree>
    <p:extLst>
      <p:ext uri="{BB962C8B-B14F-4D97-AF65-F5344CB8AC3E}">
        <p14:creationId xmlns:p14="http://schemas.microsoft.com/office/powerpoint/2010/main" val="52639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31204-225B-4510-A5AA-2BD591A611D2}"/>
              </a:ext>
            </a:extLst>
          </p:cNvPr>
          <p:cNvSpPr>
            <a:spLocks noGrp="1"/>
          </p:cNvSpPr>
          <p:nvPr>
            <p:ph type="title"/>
          </p:nvPr>
        </p:nvSpPr>
        <p:spPr/>
        <p:txBody>
          <a:bodyPr/>
          <a:lstStyle/>
          <a:p>
            <a:r>
              <a:rPr lang="nl-NL" dirty="0"/>
              <a:t>Koelen</a:t>
            </a:r>
          </a:p>
        </p:txBody>
      </p:sp>
      <p:sp>
        <p:nvSpPr>
          <p:cNvPr id="3" name="Tijdelijke aanduiding voor inhoud 2">
            <a:extLst>
              <a:ext uri="{FF2B5EF4-FFF2-40B4-BE49-F238E27FC236}">
                <a16:creationId xmlns:a16="http://schemas.microsoft.com/office/drawing/2014/main" id="{EF6CAD39-C566-4971-8400-EEC94FD4FCF4}"/>
              </a:ext>
            </a:extLst>
          </p:cNvPr>
          <p:cNvSpPr>
            <a:spLocks noGrp="1"/>
          </p:cNvSpPr>
          <p:nvPr>
            <p:ph idx="1"/>
          </p:nvPr>
        </p:nvSpPr>
        <p:spPr/>
        <p:txBody>
          <a:bodyPr/>
          <a:lstStyle/>
          <a:p>
            <a:pPr marL="0" lvl="0" indent="0">
              <a:buClr>
                <a:srgbClr val="D34817">
                  <a:lumMod val="75000"/>
                </a:srgbClr>
              </a:buClr>
              <a:buNone/>
            </a:pPr>
            <a:r>
              <a:rPr lang="nl-NL" sz="2400" dirty="0">
                <a:solidFill>
                  <a:prstClr val="black"/>
                </a:solidFill>
                <a:latin typeface="Arial" panose="020B0604020202020204" pitchFamily="34" charset="0"/>
                <a:cs typeface="Arial" panose="020B0604020202020204" pitchFamily="34" charset="0"/>
              </a:rPr>
              <a:t>Doel: bloedvaatjes trekken samen, waardoor de </a:t>
            </a:r>
          </a:p>
          <a:p>
            <a:pPr marL="0" lvl="0" indent="0">
              <a:buClr>
                <a:srgbClr val="D34817">
                  <a:lumMod val="75000"/>
                </a:srgbClr>
              </a:buClr>
              <a:buNone/>
            </a:pPr>
            <a:r>
              <a:rPr lang="nl-NL" sz="2400" dirty="0">
                <a:solidFill>
                  <a:prstClr val="black"/>
                </a:solidFill>
                <a:latin typeface="Arial" panose="020B0604020202020204" pitchFamily="34" charset="0"/>
                <a:cs typeface="Arial" panose="020B0604020202020204" pitchFamily="34" charset="0"/>
              </a:rPr>
              <a:t>bloeding en zwelling worden beperkt.</a:t>
            </a:r>
          </a:p>
          <a:p>
            <a:pPr marL="0" lvl="0" indent="0">
              <a:buClr>
                <a:srgbClr val="D34817">
                  <a:lumMod val="75000"/>
                </a:srgbClr>
              </a:buClr>
              <a:buNone/>
            </a:pPr>
            <a:r>
              <a:rPr lang="nl-NL" sz="2400" dirty="0">
                <a:solidFill>
                  <a:prstClr val="black"/>
                </a:solidFill>
                <a:latin typeface="Arial" panose="020B0604020202020204" pitchFamily="34" charset="0"/>
                <a:cs typeface="Arial" panose="020B0604020202020204" pitchFamily="34" charset="0"/>
              </a:rPr>
              <a:t>Koel het lichaamsdeel 10 - 20  minuten onder koud stromend water of gebruik een </a:t>
            </a:r>
            <a:r>
              <a:rPr lang="nl-NL" sz="2400" dirty="0" err="1">
                <a:solidFill>
                  <a:prstClr val="black"/>
                </a:solidFill>
                <a:latin typeface="Arial" panose="020B0604020202020204" pitchFamily="34" charset="0"/>
                <a:cs typeface="Arial" panose="020B0604020202020204" pitchFamily="34" charset="0"/>
              </a:rPr>
              <a:t>coldpack</a:t>
            </a:r>
            <a:r>
              <a:rPr lang="nl-NL" sz="2400" dirty="0">
                <a:solidFill>
                  <a:prstClr val="black"/>
                </a:solidFill>
                <a:latin typeface="Arial" panose="020B0604020202020204" pitchFamily="34" charset="0"/>
                <a:cs typeface="Arial" panose="020B0604020202020204" pitchFamily="34" charset="0"/>
              </a:rPr>
              <a:t> in de bijgeleverde hoes .</a:t>
            </a:r>
          </a:p>
          <a:p>
            <a:pPr marL="0" lvl="0" indent="0">
              <a:buClr>
                <a:srgbClr val="D34817">
                  <a:lumMod val="75000"/>
                </a:srgbClr>
              </a:buClr>
              <a:buNone/>
            </a:pPr>
            <a:endParaRPr lang="nl-NL" sz="2400" dirty="0">
              <a:solidFill>
                <a:prstClr val="black"/>
              </a:solidFill>
              <a:latin typeface="Arial" panose="020B0604020202020204" pitchFamily="34" charset="0"/>
              <a:cs typeface="Arial" panose="020B0604020202020204" pitchFamily="34" charset="0"/>
            </a:endParaRPr>
          </a:p>
          <a:p>
            <a:pPr lvl="0">
              <a:buClr>
                <a:srgbClr val="D34817">
                  <a:lumMod val="75000"/>
                </a:srgbClr>
              </a:buClr>
              <a:buFont typeface="Arial" panose="020B0604020202020204" pitchFamily="34" charset="0"/>
              <a:buChar char="•"/>
            </a:pPr>
            <a:r>
              <a:rPr lang="nl-NL" sz="2400" dirty="0">
                <a:solidFill>
                  <a:prstClr val="black"/>
                </a:solidFill>
                <a:latin typeface="Arial" panose="020B0604020202020204" pitchFamily="34" charset="0"/>
                <a:cs typeface="Arial" panose="020B0604020202020204" pitchFamily="34" charset="0"/>
              </a:rPr>
              <a:t>ijsblokjes in een gesloten zak kan ook</a:t>
            </a:r>
          </a:p>
          <a:p>
            <a:pPr lvl="0">
              <a:buClr>
                <a:srgbClr val="D34817">
                  <a:lumMod val="75000"/>
                </a:srgbClr>
              </a:buClr>
              <a:buFont typeface="Arial" panose="020B0604020202020204" pitchFamily="34" charset="0"/>
              <a:buChar char="•"/>
            </a:pPr>
            <a:r>
              <a:rPr lang="nl-NL" sz="2400" dirty="0">
                <a:solidFill>
                  <a:prstClr val="black"/>
                </a:solidFill>
                <a:latin typeface="Arial" panose="020B0604020202020204" pitchFamily="34" charset="0"/>
                <a:cs typeface="Arial" panose="020B0604020202020204" pitchFamily="34" charset="0"/>
              </a:rPr>
              <a:t>(nooit rechtstreeks op de huid)</a:t>
            </a:r>
          </a:p>
          <a:p>
            <a:pPr lvl="0">
              <a:buClr>
                <a:srgbClr val="D34817">
                  <a:lumMod val="75000"/>
                </a:srgbClr>
              </a:buClr>
              <a:buFont typeface="Arial" panose="020B0604020202020204" pitchFamily="34" charset="0"/>
              <a:buChar char="•"/>
            </a:pPr>
            <a:endParaRPr lang="nl-NL" sz="2400" dirty="0">
              <a:solidFill>
                <a:prstClr val="black"/>
              </a:solidFill>
            </a:endParaRPr>
          </a:p>
          <a:p>
            <a:endParaRPr lang="nl-NL" dirty="0"/>
          </a:p>
        </p:txBody>
      </p:sp>
      <p:sp>
        <p:nvSpPr>
          <p:cNvPr id="4" name="Tijdelijke aanduiding voor datum 3">
            <a:extLst>
              <a:ext uri="{FF2B5EF4-FFF2-40B4-BE49-F238E27FC236}">
                <a16:creationId xmlns:a16="http://schemas.microsoft.com/office/drawing/2014/main" id="{B060D1AA-2F61-446B-BD6E-A2E3C68658C2}"/>
              </a:ext>
            </a:extLst>
          </p:cNvPr>
          <p:cNvSpPr>
            <a:spLocks noGrp="1"/>
          </p:cNvSpPr>
          <p:nvPr>
            <p:ph type="dt" sz="half" idx="10"/>
          </p:nvPr>
        </p:nvSpPr>
        <p:spPr/>
        <p:txBody>
          <a:bodyPr/>
          <a:lstStyle/>
          <a:p>
            <a:fld id="{CE5CC36A-58B0-4F49-89C9-000F3F205919}" type="datetime1">
              <a:rPr lang="nl-NL" smtClean="0"/>
              <a:t>15-10-2018</a:t>
            </a:fld>
            <a:endParaRPr lang="nl-NL"/>
          </a:p>
        </p:txBody>
      </p:sp>
      <p:pic>
        <p:nvPicPr>
          <p:cNvPr id="5" name="Afbeelding 4">
            <a:extLst>
              <a:ext uri="{FF2B5EF4-FFF2-40B4-BE49-F238E27FC236}">
                <a16:creationId xmlns:a16="http://schemas.microsoft.com/office/drawing/2014/main" id="{5CACC6B2-C14A-488D-96FE-B657321D50D4}"/>
              </a:ext>
            </a:extLst>
          </p:cNvPr>
          <p:cNvPicPr>
            <a:picLocks noChangeAspect="1"/>
          </p:cNvPicPr>
          <p:nvPr/>
        </p:nvPicPr>
        <p:blipFill>
          <a:blip r:embed="rId2"/>
          <a:stretch>
            <a:fillRect/>
          </a:stretch>
        </p:blipFill>
        <p:spPr>
          <a:xfrm>
            <a:off x="6588224" y="3861048"/>
            <a:ext cx="2145978" cy="2145978"/>
          </a:xfrm>
          <a:prstGeom prst="rect">
            <a:avLst/>
          </a:prstGeom>
        </p:spPr>
      </p:pic>
    </p:spTree>
    <p:extLst>
      <p:ext uri="{BB962C8B-B14F-4D97-AF65-F5344CB8AC3E}">
        <p14:creationId xmlns:p14="http://schemas.microsoft.com/office/powerpoint/2010/main" val="424319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484632"/>
            <a:ext cx="7772400" cy="1288184"/>
          </a:xfrm>
        </p:spPr>
        <p:txBody>
          <a:bodyPr>
            <a:normAutofit/>
          </a:bodyPr>
          <a:lstStyle/>
          <a:p>
            <a:pPr marL="342900" lvl="0" indent="-342900">
              <a:spcAft>
                <a:spcPts val="1425"/>
              </a:spcAft>
            </a:pPr>
            <a:r>
              <a:rPr lang="nl-NL" sz="3600" b="1" dirty="0">
                <a:solidFill>
                  <a:schemeClr val="tx1"/>
                </a:solidFill>
              </a:rPr>
              <a:t>Steunverband om de enkel</a:t>
            </a:r>
            <a:br>
              <a:rPr lang="nl-NL" sz="2400" b="1" dirty="0">
                <a:solidFill>
                  <a:schemeClr val="tx1"/>
                </a:solidFill>
              </a:rPr>
            </a:br>
            <a:endParaRPr lang="nl-NL" dirty="0">
              <a:solidFill>
                <a:schemeClr val="tx1"/>
              </a:solidFill>
            </a:endParaRPr>
          </a:p>
        </p:txBody>
      </p:sp>
      <p:sp>
        <p:nvSpPr>
          <p:cNvPr id="6" name="Tijdelijke aanduiding voor inhoud 5"/>
          <p:cNvSpPr>
            <a:spLocks noGrp="1"/>
          </p:cNvSpPr>
          <p:nvPr>
            <p:ph idx="1"/>
          </p:nvPr>
        </p:nvSpPr>
        <p:spPr/>
        <p:txBody>
          <a:bodyPr/>
          <a:lstStyle/>
          <a:p>
            <a:pPr marL="0" indent="0">
              <a:buNone/>
            </a:pPr>
            <a:r>
              <a:rPr lang="nl-NL" sz="2400" dirty="0">
                <a:solidFill>
                  <a:schemeClr val="tx1"/>
                </a:solidFill>
                <a:latin typeface="Arial" panose="020B0604020202020204" pitchFamily="34" charset="0"/>
                <a:cs typeface="Arial" panose="020B0604020202020204" pitchFamily="34" charset="0"/>
              </a:rPr>
              <a:t>Zorg dat de hoek tussen voet en onderbeen ongeveer 90 graden is. Als dit pijn doet wordt het </a:t>
            </a:r>
            <a:r>
              <a:rPr lang="nl-NL" sz="2400" dirty="0">
                <a:solidFill>
                  <a:srgbClr val="FF0000"/>
                </a:solidFill>
                <a:latin typeface="Arial" panose="020B0604020202020204" pitchFamily="34" charset="0"/>
                <a:cs typeface="Arial" panose="020B0604020202020204" pitchFamily="34" charset="0"/>
              </a:rPr>
              <a:t>steunverband</a:t>
            </a:r>
            <a:r>
              <a:rPr lang="nl-NL" sz="2400" dirty="0">
                <a:solidFill>
                  <a:schemeClr val="tx1"/>
                </a:solidFill>
                <a:latin typeface="Arial" panose="020B0604020202020204" pitchFamily="34" charset="0"/>
                <a:cs typeface="Arial" panose="020B0604020202020204" pitchFamily="34" charset="0"/>
              </a:rPr>
              <a:t> aangelegd in de stand die voor het slachtoffer het prettigst is.</a:t>
            </a:r>
          </a:p>
          <a:p>
            <a:pPr marL="0" indent="0">
              <a:buNone/>
            </a:pPr>
            <a:endParaRPr lang="nl-NL" sz="2400" dirty="0">
              <a:solidFill>
                <a:schemeClr val="tx1"/>
              </a:solidFill>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(geen </a:t>
            </a:r>
            <a:r>
              <a:rPr lang="nl-NL" sz="2400" dirty="0">
                <a:solidFill>
                  <a:schemeClr val="tx1"/>
                </a:solidFill>
                <a:latin typeface="Arial" panose="020B0604020202020204" pitchFamily="34" charset="0"/>
                <a:cs typeface="Arial" panose="020B0604020202020204" pitchFamily="34" charset="0"/>
              </a:rPr>
              <a:t>drukverband </a:t>
            </a:r>
            <a:r>
              <a:rPr lang="nl-NL" sz="2400" dirty="0">
                <a:latin typeface="Arial" panose="020B0604020202020204" pitchFamily="34" charset="0"/>
                <a:cs typeface="Arial" panose="020B0604020202020204" pitchFamily="34" charset="0"/>
              </a:rPr>
              <a:t>met </a:t>
            </a:r>
            <a:r>
              <a:rPr lang="nl-NL" sz="2400" dirty="0">
                <a:solidFill>
                  <a:schemeClr val="tx1"/>
                </a:solidFill>
                <a:latin typeface="Arial" panose="020B0604020202020204" pitchFamily="34" charset="0"/>
                <a:cs typeface="Arial" panose="020B0604020202020204" pitchFamily="34" charset="0"/>
              </a:rPr>
              <a:t>synthetische watten meer!)</a:t>
            </a:r>
          </a:p>
          <a:p>
            <a:pPr>
              <a:buFont typeface="Arial"/>
              <a:buChar char="•"/>
            </a:pPr>
            <a:endParaRPr lang="nl-NL" dirty="0"/>
          </a:p>
        </p:txBody>
      </p:sp>
      <p:sp>
        <p:nvSpPr>
          <p:cNvPr id="4" name="Tijdelijke aanduiding voor datum 3"/>
          <p:cNvSpPr>
            <a:spLocks noGrp="1"/>
          </p:cNvSpPr>
          <p:nvPr>
            <p:ph type="dt" sz="half" idx="10"/>
          </p:nvPr>
        </p:nvSpPr>
        <p:spPr/>
        <p:txBody>
          <a:bodyPr/>
          <a:lstStyle/>
          <a:p>
            <a:fld id="{09C7C875-EDB1-4A21-B5B8-ADDAEF4936CA}" type="datetime1">
              <a:rPr lang="nl-NL" smtClean="0"/>
              <a:t>15-10-2018</a:t>
            </a:fld>
            <a:endParaRPr lang="nl-NL"/>
          </a:p>
        </p:txBody>
      </p:sp>
    </p:spTree>
    <p:extLst>
      <p:ext uri="{BB962C8B-B14F-4D97-AF65-F5344CB8AC3E}">
        <p14:creationId xmlns:p14="http://schemas.microsoft.com/office/powerpoint/2010/main" val="132388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484632"/>
            <a:ext cx="7772400" cy="1609344"/>
          </a:xfrm>
        </p:spPr>
        <p:txBody>
          <a:bodyPr/>
          <a:lstStyle/>
          <a:p>
            <a:r>
              <a:rPr lang="nl-NL" sz="2800" b="1" dirty="0">
                <a:latin typeface="Arial" panose="020B0604020202020204" pitchFamily="34" charset="0"/>
                <a:cs typeface="Arial" panose="020B0604020202020204" pitchFamily="34" charset="0"/>
              </a:rPr>
              <a:t>Wanneer arts raadplegen</a:t>
            </a:r>
          </a:p>
        </p:txBody>
      </p:sp>
      <p:sp>
        <p:nvSpPr>
          <p:cNvPr id="3" name="Tijdelijke aanduiding voor inhoud 2"/>
          <p:cNvSpPr>
            <a:spLocks noGrp="1"/>
          </p:cNvSpPr>
          <p:nvPr>
            <p:ph idx="1"/>
          </p:nvPr>
        </p:nvSpPr>
        <p:spPr>
          <a:xfrm>
            <a:off x="685800" y="2121408"/>
            <a:ext cx="8062664" cy="4050792"/>
          </a:xfrm>
        </p:spPr>
        <p:txBody>
          <a:bodyPr>
            <a:normAutofit/>
          </a:bodyPr>
          <a:lstStyle/>
          <a:p>
            <a:pPr>
              <a:buFont typeface="Arial" panose="020B0604020202020204" pitchFamily="34" charset="0"/>
              <a:buChar char="•"/>
            </a:pPr>
            <a:r>
              <a:rPr lang="nl-NL" sz="2400" dirty="0">
                <a:latin typeface="Arial" panose="020B0604020202020204" pitchFamily="34" charset="0"/>
                <a:cs typeface="Arial" panose="020B0604020202020204" pitchFamily="34" charset="0"/>
              </a:rPr>
              <a:t>Bij een snelle forse zwelling</a:t>
            </a:r>
          </a:p>
          <a:p>
            <a:pPr>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pPr>
              <a:buFont typeface="Arial" panose="020B0604020202020204" pitchFamily="34" charset="0"/>
              <a:buChar char="•"/>
            </a:pPr>
            <a:r>
              <a:rPr lang="nl-NL" sz="2400" dirty="0">
                <a:latin typeface="Arial" panose="020B0604020202020204" pitchFamily="34" charset="0"/>
                <a:cs typeface="Arial" panose="020B0604020202020204" pitchFamily="34" charset="0"/>
              </a:rPr>
              <a:t>Als het getroffen lichaamsdeel erg koud aanvoelt        </a:t>
            </a:r>
          </a:p>
          <a:p>
            <a:pPr marL="0" indent="0">
              <a:buNone/>
            </a:pPr>
            <a:r>
              <a:rPr lang="nl-NL" sz="2400" dirty="0">
                <a:latin typeface="Arial" panose="020B0604020202020204" pitchFamily="34" charset="0"/>
                <a:cs typeface="Arial" panose="020B0604020202020204" pitchFamily="34" charset="0"/>
              </a:rPr>
              <a:t>  </a:t>
            </a:r>
            <a:r>
              <a:rPr lang="nl-NL" sz="2400" i="1" dirty="0">
                <a:latin typeface="Arial" panose="020B0604020202020204" pitchFamily="34" charset="0"/>
                <a:cs typeface="Arial" panose="020B0604020202020204" pitchFamily="34" charset="0"/>
              </a:rPr>
              <a:t>(= gestoorde doorbloeding)</a:t>
            </a:r>
          </a:p>
          <a:p>
            <a:pPr>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pPr>
              <a:buFont typeface="Arial" panose="020B0604020202020204" pitchFamily="34" charset="0"/>
              <a:buChar char="•"/>
            </a:pPr>
            <a:r>
              <a:rPr lang="nl-NL" sz="2400" dirty="0">
                <a:latin typeface="Arial" panose="020B0604020202020204" pitchFamily="34" charset="0"/>
                <a:cs typeface="Arial" panose="020B0604020202020204" pitchFamily="34" charset="0"/>
              </a:rPr>
              <a:t>Bij hevige pijn en als het gewricht warm aanvoelt       </a:t>
            </a:r>
          </a:p>
          <a:p>
            <a:pPr marL="0" indent="0">
              <a:buNone/>
            </a:pPr>
            <a:r>
              <a:rPr lang="nl-NL" sz="2400" dirty="0">
                <a:latin typeface="Arial" panose="020B0604020202020204" pitchFamily="34" charset="0"/>
                <a:cs typeface="Arial" panose="020B0604020202020204" pitchFamily="34" charset="0"/>
              </a:rPr>
              <a:t> </a:t>
            </a:r>
            <a:r>
              <a:rPr lang="nl-NL" sz="2400" i="1" dirty="0">
                <a:latin typeface="Arial" panose="020B0604020202020204" pitchFamily="34" charset="0"/>
                <a:cs typeface="Arial" panose="020B0604020202020204" pitchFamily="34" charset="0"/>
              </a:rPr>
              <a:t>(= mogelijk extra bloedverlies)</a:t>
            </a:r>
          </a:p>
        </p:txBody>
      </p:sp>
      <p:sp>
        <p:nvSpPr>
          <p:cNvPr id="4" name="Tijdelijke aanduiding voor datum 3"/>
          <p:cNvSpPr>
            <a:spLocks noGrp="1"/>
          </p:cNvSpPr>
          <p:nvPr>
            <p:ph type="dt" sz="half" idx="10"/>
          </p:nvPr>
        </p:nvSpPr>
        <p:spPr/>
        <p:txBody>
          <a:bodyPr/>
          <a:lstStyle/>
          <a:p>
            <a:fld id="{56334A5B-9D6E-47CB-A005-8BE75C13C348}" type="datetime1">
              <a:rPr lang="nl-NL" smtClean="0"/>
              <a:t>15-10-2018</a:t>
            </a:fld>
            <a:endParaRPr lang="nl-NL"/>
          </a:p>
        </p:txBody>
      </p:sp>
    </p:spTree>
    <p:extLst>
      <p:ext uri="{BB962C8B-B14F-4D97-AF65-F5344CB8AC3E}">
        <p14:creationId xmlns:p14="http://schemas.microsoft.com/office/powerpoint/2010/main" val="311663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484632"/>
            <a:ext cx="7772400" cy="1216176"/>
          </a:xfrm>
        </p:spPr>
        <p:txBody>
          <a:bodyPr/>
          <a:lstStyle/>
          <a:p>
            <a:r>
              <a:rPr lang="nl-NL" sz="2400" b="1" dirty="0">
                <a:latin typeface="Arial" panose="020B0604020202020204" pitchFamily="34" charset="0"/>
                <a:cs typeface="Arial" panose="020B0604020202020204" pitchFamily="34" charset="0"/>
              </a:rPr>
              <a:t>Bijzondere Verstuikingen </a:t>
            </a:r>
          </a:p>
        </p:txBody>
      </p:sp>
      <p:sp>
        <p:nvSpPr>
          <p:cNvPr id="3" name="Tijdelijke aanduiding voor inhoud 2"/>
          <p:cNvSpPr>
            <a:spLocks noGrp="1"/>
          </p:cNvSpPr>
          <p:nvPr>
            <p:ph idx="1"/>
          </p:nvPr>
        </p:nvSpPr>
        <p:spPr>
          <a:xfrm>
            <a:off x="457200" y="1556792"/>
            <a:ext cx="7466013" cy="4915446"/>
          </a:xfrm>
        </p:spPr>
        <p:txBody>
          <a:bodyPr/>
          <a:lstStyle/>
          <a:p>
            <a:pPr marL="0" indent="0">
              <a:buNone/>
            </a:pPr>
            <a:r>
              <a:rPr lang="nl-NL" dirty="0"/>
              <a:t>     </a:t>
            </a:r>
            <a:r>
              <a:rPr lang="nl-NL" b="1" dirty="0">
                <a:latin typeface="Arial" panose="020B0604020202020204" pitchFamily="34" charset="0"/>
                <a:cs typeface="Arial" panose="020B0604020202020204" pitchFamily="34" charset="0"/>
              </a:rPr>
              <a:t>Whiplash                                      	     </a:t>
            </a:r>
            <a:r>
              <a:rPr lang="nl-NL" b="1" dirty="0" err="1">
                <a:latin typeface="Arial" panose="020B0604020202020204" pitchFamily="34" charset="0"/>
                <a:cs typeface="Arial" panose="020B0604020202020204" pitchFamily="34" charset="0"/>
              </a:rPr>
              <a:t>Skiduim</a:t>
            </a:r>
            <a:endParaRPr lang="nl-NL" b="1" dirty="0">
              <a:latin typeface="Arial" panose="020B0604020202020204" pitchFamily="34" charset="0"/>
              <a:cs typeface="Arial" panose="020B0604020202020204" pitchFamily="34" charset="0"/>
            </a:endParaRPr>
          </a:p>
          <a:p>
            <a:pPr marL="0" indent="0">
              <a:buNone/>
            </a:pPr>
            <a:endParaRPr lang="nl-NL" dirty="0"/>
          </a:p>
          <a:p>
            <a:endParaRPr lang="nl-NL" dirty="0"/>
          </a:p>
        </p:txBody>
      </p:sp>
      <p:sp>
        <p:nvSpPr>
          <p:cNvPr id="4" name="Tijdelijke aanduiding voor datum 3"/>
          <p:cNvSpPr>
            <a:spLocks noGrp="1"/>
          </p:cNvSpPr>
          <p:nvPr>
            <p:ph type="dt" sz="half" idx="10"/>
          </p:nvPr>
        </p:nvSpPr>
        <p:spPr/>
        <p:txBody>
          <a:bodyPr/>
          <a:lstStyle/>
          <a:p>
            <a:fld id="{A9E01436-36D7-400A-B82E-EF9E076F3260}" type="datetime1">
              <a:rPr lang="nl-NL" smtClean="0"/>
              <a:t>15-10-2018</a:t>
            </a:fld>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80" y="2060848"/>
            <a:ext cx="326856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548" y="4385312"/>
            <a:ext cx="2346716" cy="199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548" y="2060848"/>
            <a:ext cx="178902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725144"/>
            <a:ext cx="28194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data:image/jpeg;base64,/9j/4AAQSkZJRgABAQAAAQABAAD/2wCEAAkGBxQTEhQUExQVFhUXFRcUFBUVGBcYFxcUFxQWGBUaGBQYHCggGBolHBQUITEhJSkrLi4uGB8zODMsNygtLiwBCgoKDg0OGhAQGywkHCQsLCwsLCwsLCwsLCwsLCwsLCwsLCwsLCwsLCwsLCwsLCwsLCwsLCwsLCwsLCwsLCwsLP/AABEIAKAA8AMBIgACEQEDEQH/xAAcAAACAwEBAQEAAAAAAAAAAAAEBQIDBgcBAAj/xABAEAABAwIDBQYDBgMHBQEAAAABAAIRAwQhMUEFElFhcQYTIoGRoTKx8AcUUsHR4RVCYiNDcoKSovEkMzRTc2P/xAAZAQADAQEBAAAAAAAAAAAAAAAAAQIDBAX/xAAhEQACAgICAgMBAAAAAAAAAAAAAQIRAyESMQRBFFFhE//aAAwDAQACEQMRAD8Azfff1Fe97/UVknXrl59+dK0oVmu74fiK+74cVkReO4qbLl3FNRE2avvhxTWw2PVrCWZcysHVuDGa1fZvtjUpNazdDjgASm40SpWPndk7iCYHqnn2e2W7VfvZiAttYu/sAXxMSVzF+2X0K9R7ci72T6JTb0dsCB2ndta2JzXM2dvazhkAo2+26lUychmTzyA5rJqtmyXLRp+0FxTdTDHOjeGmZHILIj7PLeoGvoVqgIcJbULSHcg4AFhnXHooGq5znudn8hwHJXWzXXFvVotduv3mObzLHh0Dngs/kStfR0/FhX6H2+xH90HwBu7wAJIOE58DIKne9kqoszUBZvCnvFmODYk45SAo7RN2ajm0qjBRe0HfIl7HloD4GkkE48SjjUqmz+7d+4eHu+9DW7+7ERjywldU/JjqmefHxZ29HMSOmJGvyXzW9NdV0TY9rbYUzRpmAWvDhLjuwMScecpXX7DDvnObVPczLWtHjg/yknDzULPE1l400ZMAfKMUp2rVxA6rq1nsa2Eg25PMlxPz+S+q9ibKsPFScwnVjzI8jI8kl5MOhvxZrZoPs3/8Vn+ELWlc6FerswNH/cpEwx2R4w7gYXtz9oJd8NPd85RJOTtExXHTOhhVOYCVz2l29c3Nk+aqqdv3TO77pKLQ3s3e16pp0y5okgTC5btL7TajXFookEYeIwiNofaPLSCz3XNNrbR72qXxErWD9GU4+zoeyftGqmoBUYA08CTj6JztTtR3zgxpzGJXJKNeIPBa6jb95TDmmDngu/x44nbno48ryJrgr/BnfbwMh5HQkIC42jVH9671X107dYXVHAACSTpCZ9lexT72Kt0DTts2Ucn151qfhp8syvJk5OTV6PYfCMU62Udn7q+vSWWhhgwfc1J7tp4MH947zhO9sbLtNk0TdVibq7dhTqV/E5z4xLWzDGDAwOQ1W7urijaUC527TpU25CAABkABryX567TdoH7QujWfgxvhpsz3QD9efQKkYSfsxppFeiif2TxxZPHLDgvA9mc6HxcPJXRHITttyrmW5TZr2/WqmC0jAeSpIlsQXYhan7P7KnUrtNX4WwQDxWb2mPERwKd9nLC4qR3NN5Gr4IY3q7JJuikrR3zaG0KQpRvCIxxXLO0N0xwPd6TJRT/7ABocS6fG44yeAGgT2wtrV4G+xpJ1OHssv7I1Xjvs5dsqrUrVRTaYzJOe60ZmFvqVQNaGjwgfCM+pnUnUotuzKFAubTpBgOIIPx9XEkkeaD2fRaXvkmJDm4Zb2nlksMmTkdeHHw2xky3DsRrmqLPYVZr5BbE4EzPoF7Su4dug4cQEzt7mf0WNnRtBNPZ9XNzwTlhPvxXzJYYdkR1H7Iu1uMkS+HJ0Ztu9iOvSl7HsiQC13MECDPERHNF21QjB0qTrAAyJ9YV+59FTYyl9EzLT5fNX0iV4HK2RCF2Jk9rWH3m0qUgQHnxUycg8YtngMx5ril+25ovNOowseNDl1B/mHMLszLkgx9Qp31rSuWFlZgIiA7DebOoMfsuuGVLRyzxN7OBVdsvBgqh20Kr8kx7Zdnq1pXc14lhMsqgENc3ToeS82FQDmHquhKzmk6B9n2hqO8ZwR22bCnTb4c0NVaRMcVRUaXDEyqjEiUkD03wtRsPawp03b7g1rcydP1SXYmxqtzVFOk2Tm5xwa1urnHQLqPZXszb0atNrWfeaocN+q4f2VLjuNOuecnoqeRRJjjc+ifZPs5v7t3fw2nLTb0akBok4Pqzhv5Q3THNdNLgAScAMSTgAANeAiVlu1v8A1Nxb2QPh/wDIuP8A5McAxv8AmcT/AKVgPtQ+0Dv5tbVwNPEVHjHvDOTT/wCsf7umfO9m/Qs+0vtmb2r3NEkW7DmP53fiPKJgcMdVlg3dbH1CHtqWMZ8T8yrK7pOGSroQe3ZLVIbJYotuZy4Km7vQ0ESS6Mhp14KsmOUFbFCSk6QPtCrTpHdaN9w0nAdUTsa73/DAx13mtHviVnatyTkB1/dTtnumR+f5LnbbOhRSOm7M2Xa0zvODKr9MQ5jfIZnqnlxtUkASABkBgPILA7Lujr5Z/NPWVcifdYzcm9nRjjFLR5eUyXZ+uR6onZ9UjDUaEYj9uC8a4Ec1KI5Rkfmo6NDSU6oqM8Q89Upu2lhJbjiHRmZGiMsnCMDgcl9d0gQQZjQjQ4480MIsX0nNOIGGJB+f5JlRqf8AGvVL2iSZIDhnGoOoGcFEs6/XVQaMbUqwESj2Vgs265IjeBjjn6kZKyleN/GI65J2S0aLvuB/VUVK0aoBl1OuPLFfOrTp65H2QCQY6vmvGXCBNZC99GJOHHhy81VBQ95q4PgJda1Dm7Pgj6bd7NIhqgtlZr27r2te3UOAIjoVnrjsVQc9zqBFIEeKnBLd7i38I5Yp9ACjRO6wk8C4/XSFcMsovRlPFGa2cvveyl13j2NoPcWnNo8OOUOyUqfYS9OdID/E5o/NdTtqpDRJxzPU/koPu1v8uS6Rj8SL7Yr2V2ep21LugYBg1XNwdVdwJ0YNAn+xS3ehgADRgAIicsEkvbwDVY3tR2xNtQqU6LorVjEj+7ptB3nf4iXQPNZQm5z2azxqGPQp7bdq3/e70Unf91zaJc04mlSkBjXDIFznEnhCx9Nkc3HM/kOAQ1tA8R/yjl+qMt/F+a6zjCaTYE8V7Tp6lTayTyVF9fNYImSgDq+1OzVvcS7dNKof56eHq3I/Nc7292AuqMupxXZmSyS/zp5nyldQp1kTTrLk5s7njR+dHtIJmRGciCPJW28cceS7ztbYttdD+3pNcdHDwvHR4x+ax+0fs6LPFbOD9d2pAd0DsvWFammZvG0ZbZl05uoPJwKdUa85gicpy8jkUnvrOtSIFam5nVke+R6gnyV9CowDAkcciPSUOgTaH1vdxhrzTEVQQss/xYNe3zMfumOzNpYhryI0fpPMqXEtTNBb1SMun6osXEjmDB5ciltSsMwcPqD0VB2hjIicjORH6rNxbNk0ho8AxOmRGbehUqdTQ+o/Q5IG32i1+GR4HMIouOgCijRMLYf6vQBVm2bn4MfxgYn2UKNUjPD3+av+9jVw80Co8+7nPcB6R+cKqq8tzBHUEL773SBwqBp1gx+yIfvESCHji07rvbA+YQMW1Lg5AH3HurKE72PidoBkOM/qrKtFxjxFvkJjqMERSa1gwHXUnqmMOs2ak48dPL9UwpVUjN0vKl/ASJaHdzcYEDXD1VN5eYHhgPdIv4nrP1oqrm/3hAOo+aKDiPv4ghLi8gSEnbd5oq3rCJ+aVDoGurh7t4kENaJJ0AAkmVye9ujWqlxyOPRo+Efmui9vtsFlqWAiap3MNWjF/tHqFzCkYaTqV1YVqzj8mW1ELLt44ZDJNbZm6OZ0S+xo7o3neQVl3dbrZ1OAW5yH209pR4GZpXTbqcSoOEZ5nNWAqhHbG3HNXMuUjZcKwXC4D1TQU7pEMuVnGXSvZcoFRoDUDhDgCOBxHokW0OxtnVkhnduOtM7v+3JW07pWtu0XQnFMyl99n1RuNCsHf01Jaf8AUJHsllXs/eU86D3AasLXj/aZ9l0Rt3zV1O9hVyZLxI5SL+pT+IFh4PBb7HFVN2jvOM6CZGS7DV3Kgh7GvHBzQ75pTd9j7KpMUjTP/wCbi0f6TI9lSn9kfzfo5pT2hu/FjOqb2G3jODXH1j1T+6+zpjo7u4c2BhvtB+RCssOxdWiMxVPFpg+hSbRcFK9i522X/wDrHPFqW3+2yXCmAC84BrSSRzMJxd7MqOO593rN41HNLWgcZ18kTsTs+2kT3VJznO+Oo4Hedyk5DkFOjam+jzZ9nQbTmswPOZLs/XRRun06TXVKD3iMXU3HekDPddoY4oy87M3VRjwBTZLS0b7+OpDQYVWxvs+qNbFxdbwjEMb83Pz9EUU5QRTZ9oGOEEtbxx16ZBXC/Dhg5vqtLZ9mLSkMKQeeNQl3scB6IupWptEBjI4BohKiVP8ADC19oAZEeqHmtVMU6b3c4hv+owFt6t9bsx3KbTyY35gJLfdpWz4eoQolKV+hbb9n65jvKjKY5eI/otFbbNtqLS1zRUdGL3yT5AYBJK23A4RkDj+qz+0+0Tj4GYuOG9jgFcUvZE7Crq6Y2s4NPhDsOnBSN/gcUgp0zzJ1VxBCmhOQh7XXxq1Wtn4RHqZPsAgqDNTp8I/NUGpv1HPPE+/0Fa2ouqKpUefN8m2XVKxJQtV+8/k3AdVMOiTwCFa6GzqcVaM2e3JxX28qg+QvGOTA6Yysr2Vkop11a2uuA9Kxu2rKvbUSRtwrm3SB2Ou9Vja6TsuVY24QMcNrK1tZKmXCubVCBjajdQi2XPNId9XU6pTA0DLrmiaN0kVCrKLZUhAh9Su1eawIzhZ9leUQK44oJoau3RiXjzS+52oxuAMoG6h+EpVXsi3iQkOg662m45JRc7QcMypd5GBVNw1rhBTGZza234dGJPAJW7atRxwYPMqi7tyyq8HEg58tPZTYQtOiLZPvKr8CYHJFUKAbgFVTcvnXClsYaHAIXa9XdovfrG6OpwHzXzHTiUs7VXHhp0xqS4+WA+Z9E4q2RN1FsR0zA6q6VQ04qcroOIlVPhPNV1clKocuqreVZIPSd4ipql2avmRKkbNK3aVP8UdcERTuQcnA+ay1VhB/JeNw09Fg4I6FkZrhUVjaqx4unj4XH1RlDaNXDCeqXApZUaptRWtqlZ6ntB0eJvoQiqW0AeXVLgWsiHzK6tbcJLSvp1CLpXIOaXEtSGzK+Mz5IylcJRTotdk5WfdHjIpUVY7bcIqndbwjVZ5lZ7c8VcLyMckAOe+I1Vn3mdUrFeRK979AaD23cFF1LwFqTd8AovvQcFLQy64fKAfcEK2qZxBQVVhTQmI+0BhzX6EbpPMZe0+iWm4AWmqUg8FjhIP1KxN1SNOo5jj8JifkfRWtmctbGDLhzsGjzRVK1IxOJQ1pVACIfeADNDGiRuCMISHbNferHk0D69UZVuxBJ9kldULnEk4lXCO7McstUTaVLeVZBGijvLU5wgnLzUKhXjT+a8cVZIPUUqLtF9UCrU9FDa9bBIIIcCZ5YnD2Qm/Gc+S3/wBoXZ7urskN8LhIjUN3QT1xB81nXbJAnMYDLESZjHLQ4rNlISjkRHPNfb5B4qVWgASBiOef7qNPligAkPw1HX8iqxUjX1n81Jpn9CvXtIGvlj6IGVmv9DBW0XP/AJXO8sfY5oXdx4jiNEdaCDE+okFMLZKntWqw5z5EFNbXtYW/GD5KltJrhBg+/vmFU/Z2GDfKUuKGpyRpbXb1OqMCJ4ZH0KlUqglYypagcQfdSt799Nwxc5uR3tPzUuH0axzfZthcwrPvAOSTWt2HIl+GIUNGthjq68aJzQX3o8B5r11w7gPJTRSkHY6KD7khCtvCcHYDkpiljOaKBM9/i4bIj1WV2v8A2tQ1MpjDoF0/sT2LbXqG5r7jqADm06WMueDBc7QARhjitcewGz9/f+7j/DvP3M9WTC1jH2YTy+jhlq+kGQWyY6+6ut61FjCIE64Bdy252LtLkNJpim5o3Q6jDPDoC0CCOoXIPtB2Ha21yy2ol293Qe5z3TvOcTA4DAD1VOIRz/hi713xECASICAacUftC3DBE4yP3S4qkYz7Cg5eFyi04L6UyCwuyUXFQqOUiVViPJTG0sg63qv7p7oJioJhsBsfMz5Jc1PLYD7hVOIcHtDXSci4B4EO/qy3ec5BSxo/QvabZDbmiZHib42HgRmOYIkQuUds7ikxgpbjd8S0wIxzLumUBdjfXgGV+d+0V2alR5JxkjpwhJjElRxKgGTpjywKsaD6L0gdFIz0CMZJGsZ+YXry04seR9fXFRL+JVZjkeYQMmJn6hXh+H5fWipaQMJ+ui+30BRf3+kx1y9VbSqxr6YIVlQ/hCiKuPA8P2KYhk6oSPxDgVU/dIiJ9JCDZUJwOH1rjkvmugmBKACLd72HCSPknlrdbwxPkkdN7jkp0XOY6ZH10UtGkJ0aBxOikKgHxByCbfNGM+SBZtp7nxugiYGICmjVySHhpvcQ2mxxc4w1oxJPROaHZi+BjuHSf6mAA8zvYJr2Gsgw9++oxzt2GNaZDN7Ml3EgRgMBOcraffeBGUnHRUor2RLK09BmwbL7vb06UglrfERkXnFx9SUf3yQ/xARM5zrw5KD9pAZu8suquzDvbNCbgcl+aftNvTV2ncunBrwxvIMAHzldtdtVv4gDh75Yeq4x2+2URdVKsjdqnfBOWIxEjXBHYujKvrlwgmVUVZUp7uoPRVoHdk6ZX0qAK+lFgTcV6xyrBXoOKYi0LQ7PqTYXDRAO80k+KSJBIwaQRgMyIg5BZ2VpLMA7OqgEuh+/utdulp8AG82DvARM8JxCGB2uvf6aGNZnXBcN2jQNOs5p4iV0uptING7JggkHEZ5YTrzWL2641nfC0EajM+fBS0NMzlTUDz5offP/AD0TWps9x4od+znxO6Uh6AJP/OSg5ruHoi/ubxoV4Lap+A+6YA+5zIUg3gZ6ooWz/wAD/RRfYPz7t3LBAFG99BRqQdR0RDdmVdGOV7dmVfwH2H5oCwBjOZCvdVb9DDzlGN2TWcMGAcyV6zs9VJzGOE45pgAm46L1lZwMjDmmQ7OPGb2+k+hVjOzrjm4nhA/VIAAv3hzCCLHbxwOJy/Rael2YH9Zjnp1RVLs8Aciepw0STG79hXZ3agot3WsLZAymesnPVOaW2ySSGzmMMJEnHdHCPJAU9kHIDJuRz9SoM2cQTgCc+EKk0Q0xmzbpc2YDT8MjGBpJx9Qhqm0XuMS0vIOExHDMRiB7Kmpsx85ROgnXkrjs8wOGBM8OHt7p2hcWRNw8yXOafhE72WBOuZwgmMPNJtoXJfMhpnOQDxGQ5afqnv8ADCQARliSRGOuCrfsrOBlwnHzSckUoy7MVX2U05AeX6IR+zgFvTstkEgHDTCMeq8p7KaQNJJ0B9v+FPIfFmBds/kqXWi6LW2I0nCeTYMnpwwhJrjYjmkiPTNPkg4sxrrVVuoFa6psvTAzjOUDgqP4QTgAeoE+qYjLErT7MrtGz67XOEued1pOM7rfE1hdxiSGziBOGFVbZPTz0R9tsz/parA8sO+HNZ3jm73w728wHddIkDCckMD/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573612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5228</TotalTime>
  <Words>754</Words>
  <Application>Microsoft Office PowerPoint</Application>
  <PresentationFormat>Diavoorstelling (4:3)</PresentationFormat>
  <Paragraphs>130</Paragraphs>
  <Slides>24</Slides>
  <Notes>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24</vt:i4>
      </vt:variant>
    </vt:vector>
  </HeadingPairs>
  <TitlesOfParts>
    <vt:vector size="33" baseType="lpstr">
      <vt:lpstr>Arial</vt:lpstr>
      <vt:lpstr>Calibri</vt:lpstr>
      <vt:lpstr>方正姚体</vt:lpstr>
      <vt:lpstr>Lucida Sans Unicode</vt:lpstr>
      <vt:lpstr>Rockwell</vt:lpstr>
      <vt:lpstr>Rockwell Condensed</vt:lpstr>
      <vt:lpstr>Times New Roman</vt:lpstr>
      <vt:lpstr>Wingdings</vt:lpstr>
      <vt:lpstr>Houttype</vt:lpstr>
      <vt:lpstr>Letsels van het bewegingsapparaat</vt:lpstr>
      <vt:lpstr>Leerdoelen Kneuzing en verstuiking</vt:lpstr>
      <vt:lpstr>Oorzaken en kenmerken kneuzingen en verstuikingen</vt:lpstr>
      <vt:lpstr> Verstuiking (verrekking, verzwikking)</vt:lpstr>
      <vt:lpstr>Verstuikte enkel</vt:lpstr>
      <vt:lpstr>Koelen</vt:lpstr>
      <vt:lpstr>Steunverband om de enkel </vt:lpstr>
      <vt:lpstr>Wanneer arts raadplegen</vt:lpstr>
      <vt:lpstr>Bijzondere Verstuikingen </vt:lpstr>
      <vt:lpstr>Kneuzing</vt:lpstr>
      <vt:lpstr>Voorbeelden van kneuzingen</vt:lpstr>
      <vt:lpstr>Ontwrichting (luxatie)</vt:lpstr>
      <vt:lpstr>Schouder uit de kom (luxatie)</vt:lpstr>
      <vt:lpstr> Zondagsarmpje (elleboog uit de kom) </vt:lpstr>
      <vt:lpstr>Botbreuken (Fractuur) </vt:lpstr>
      <vt:lpstr>Facturen</vt:lpstr>
      <vt:lpstr>Factuur bovenbeen (dijbeenhals fractuur; meestal bij ouderen; combinatie val en botontkalking)</vt:lpstr>
      <vt:lpstr>Greenstick factuur</vt:lpstr>
      <vt:lpstr>          Behandeling open botbreuk</vt:lpstr>
      <vt:lpstr>Soorten Botbreuken    (bron www. orthopedie/botbreuken)</vt:lpstr>
      <vt:lpstr>Wervelletsel      </vt:lpstr>
      <vt:lpstr>Nek stabiliseren (handgreep zach)</vt:lpstr>
      <vt:lpstr>PowerPoint-presentatie</vt:lpstr>
      <vt:lpstr>Links</vt:lpstr>
    </vt:vector>
  </TitlesOfParts>
  <Company>Arbode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bcuperus</dc:creator>
  <cp:lastModifiedBy>Bouke Cuperus</cp:lastModifiedBy>
  <cp:revision>90</cp:revision>
  <cp:lastPrinted>1601-01-01T00:00:00Z</cp:lastPrinted>
  <dcterms:created xsi:type="dcterms:W3CDTF">2011-01-14T11:42:29Z</dcterms:created>
  <dcterms:modified xsi:type="dcterms:W3CDTF">2018-10-15T07:47:03Z</dcterms:modified>
</cp:coreProperties>
</file>